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58" r:id="rId2"/>
    <p:sldId id="274" r:id="rId3"/>
    <p:sldId id="460" r:id="rId4"/>
    <p:sldId id="448" r:id="rId5"/>
    <p:sldId id="429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290" r:id="rId16"/>
    <p:sldId id="292" r:id="rId17"/>
    <p:sldId id="432" r:id="rId18"/>
    <p:sldId id="283" r:id="rId19"/>
    <p:sldId id="299" r:id="rId20"/>
    <p:sldId id="285" r:id="rId21"/>
    <p:sldId id="284" r:id="rId22"/>
    <p:sldId id="268" r:id="rId23"/>
    <p:sldId id="271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ennetta\Sulmona\Empowerment%20operatori\Rdc-Pdc%20_per_Comune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024447217972726"/>
          <c:y val="0.0211643150761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Sulmona!$E$1</c:f>
              <c:strCache>
                <c:ptCount val="1"/>
                <c:pt idx="0">
                  <c:v>Redditi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Sulmona!$D$2:$D$18</c:f>
              <c:numCache>
                <c:formatCode>0.0%</c:formatCode>
                <c:ptCount val="17"/>
                <c:pt idx="0">
                  <c:v>0.0236686390532544</c:v>
                </c:pt>
                <c:pt idx="1">
                  <c:v>0.0244897959183673</c:v>
                </c:pt>
                <c:pt idx="2">
                  <c:v>0.00943396226415094</c:v>
                </c:pt>
                <c:pt idx="3">
                  <c:v>0.032520325203252</c:v>
                </c:pt>
                <c:pt idx="4">
                  <c:v>0.0461538461538462</c:v>
                </c:pt>
                <c:pt idx="5">
                  <c:v>0.049645390070922</c:v>
                </c:pt>
                <c:pt idx="6">
                  <c:v>0.0188679245283019</c:v>
                </c:pt>
                <c:pt idx="7">
                  <c:v>0.0438413361169102</c:v>
                </c:pt>
                <c:pt idx="8">
                  <c:v>0.0254237288135593</c:v>
                </c:pt>
                <c:pt idx="9">
                  <c:v>0.045050970075633</c:v>
                </c:pt>
                <c:pt idx="10">
                  <c:v>0.0458015267175572</c:v>
                </c:pt>
                <c:pt idx="11">
                  <c:v>0.0276046304541407</c:v>
                </c:pt>
                <c:pt idx="12">
                  <c:v>0.0385964912280702</c:v>
                </c:pt>
                <c:pt idx="13">
                  <c:v>0.0165094339622642</c:v>
                </c:pt>
                <c:pt idx="14">
                  <c:v>0.0288480537443193</c:v>
                </c:pt>
                <c:pt idx="15">
                  <c:v>0.0319148936170213</c:v>
                </c:pt>
                <c:pt idx="16">
                  <c:v>0.0157068062827225</c:v>
                </c:pt>
              </c:numCache>
            </c:numRef>
          </c:xVal>
          <c:yVal>
            <c:numRef>
              <c:f>Sulmona!$E$2:$E$18</c:f>
              <c:numCache>
                <c:formatCode>_("€"* #,##0.00_);_("€"* \(#,##0.00\);_("€"* "-"??_);_(@_)</c:formatCode>
                <c:ptCount val="17"/>
                <c:pt idx="0">
                  <c:v>11314.0</c:v>
                </c:pt>
                <c:pt idx="1">
                  <c:v>11543.0</c:v>
                </c:pt>
                <c:pt idx="2">
                  <c:v>13398.0</c:v>
                </c:pt>
                <c:pt idx="3">
                  <c:v>10983.0</c:v>
                </c:pt>
                <c:pt idx="4">
                  <c:v>13144.0</c:v>
                </c:pt>
                <c:pt idx="5">
                  <c:v>11016.0</c:v>
                </c:pt>
                <c:pt idx="6">
                  <c:v>12561.0</c:v>
                </c:pt>
                <c:pt idx="7">
                  <c:v>10120.0</c:v>
                </c:pt>
                <c:pt idx="8">
                  <c:v>12200.0</c:v>
                </c:pt>
                <c:pt idx="9">
                  <c:v>10956.0</c:v>
                </c:pt>
                <c:pt idx="10">
                  <c:v>10355.0</c:v>
                </c:pt>
                <c:pt idx="11">
                  <c:v>11026.0</c:v>
                </c:pt>
                <c:pt idx="12">
                  <c:v>9708.0</c:v>
                </c:pt>
                <c:pt idx="13">
                  <c:v>10451.0</c:v>
                </c:pt>
                <c:pt idx="14">
                  <c:v>13296.0</c:v>
                </c:pt>
                <c:pt idx="15">
                  <c:v>11532.0</c:v>
                </c:pt>
                <c:pt idx="16">
                  <c:v>11852.0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521-44FA-B40D-ACA6F851F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711784"/>
        <c:axId val="2117817160"/>
      </c:scatterChart>
      <c:valAx>
        <c:axId val="2117711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7817160"/>
        <c:crosses val="autoZero"/>
        <c:crossBetween val="midCat"/>
      </c:valAx>
      <c:valAx>
        <c:axId val="2117817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7711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D38BC-5B5D-45C9-8637-957A886940C7}" type="datetimeFigureOut">
              <a:rPr lang="it-IT" smtClean="0"/>
              <a:t>04/12/19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8A8B7-F6DD-43CA-BDD6-2BB07E8A6B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37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1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661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8A8B7-F6DD-43CA-BDD6-2BB07E8A6B9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8A8B7-F6DD-43CA-BDD6-2BB07E8A6B9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81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8A8B7-F6DD-43CA-BDD6-2BB07E8A6B9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7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8A8B7-F6DD-43CA-BDD6-2BB07E8A6B9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7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8A8B7-F6DD-43CA-BDD6-2BB07E8A6B9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76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8A8B7-F6DD-43CA-BDD6-2BB07E8A6B9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7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EFED-D1D6-4333-B891-3DB9ACA8F7B9}" type="datetimeFigureOut">
              <a:rPr lang="it-IT" smtClean="0"/>
              <a:t>04/12/19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88D-9B32-4460-9D00-B8DD695075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4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EFED-D1D6-4333-B891-3DB9ACA8F7B9}" type="datetimeFigureOut">
              <a:rPr lang="it-IT" smtClean="0"/>
              <a:t>04/12/19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88D-9B32-4460-9D00-B8DD695075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16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EFED-D1D6-4333-B891-3DB9ACA8F7B9}" type="datetimeFigureOut">
              <a:rPr lang="it-IT" smtClean="0"/>
              <a:t>04/12/19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88D-9B32-4460-9D00-B8DD695075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28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649" y="2111140"/>
            <a:ext cx="7614703" cy="186636"/>
          </a:xfrm>
        </p:spPr>
        <p:txBody>
          <a:bodyPr lIns="0" tIns="0" rIns="0" bIns="0"/>
          <a:lstStyle>
            <a:lvl1pPr>
              <a:defRPr sz="1000" b="0" i="0">
                <a:solidFill>
                  <a:srgbClr val="57575A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16653" y="1347441"/>
            <a:ext cx="8310694" cy="471256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47669" y="6320643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9A2C1-DFB9-438C-B1E9-C990966FC331}" type="datetime1">
              <a:rPr lang="en-US" smtClean="0"/>
              <a:t>04/12/19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EFED-D1D6-4333-B891-3DB9ACA8F7B9}" type="datetimeFigureOut">
              <a:rPr lang="it-IT" smtClean="0"/>
              <a:t>04/12/19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88D-9B32-4460-9D00-B8DD695075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29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EFED-D1D6-4333-B891-3DB9ACA8F7B9}" type="datetimeFigureOut">
              <a:rPr lang="it-IT" smtClean="0"/>
              <a:t>04/12/19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88D-9B32-4460-9D00-B8DD695075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18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EFED-D1D6-4333-B891-3DB9ACA8F7B9}" type="datetimeFigureOut">
              <a:rPr lang="it-IT" smtClean="0"/>
              <a:t>04/12/19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88D-9B32-4460-9D00-B8DD695075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69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EFED-D1D6-4333-B891-3DB9ACA8F7B9}" type="datetimeFigureOut">
              <a:rPr lang="it-IT" smtClean="0"/>
              <a:t>04/12/19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88D-9B32-4460-9D00-B8DD695075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90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EFED-D1D6-4333-B891-3DB9ACA8F7B9}" type="datetimeFigureOut">
              <a:rPr lang="it-IT" smtClean="0"/>
              <a:t>04/12/19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88D-9B32-4460-9D00-B8DD695075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85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EFED-D1D6-4333-B891-3DB9ACA8F7B9}" type="datetimeFigureOut">
              <a:rPr lang="it-IT" smtClean="0"/>
              <a:t>04/12/19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88D-9B32-4460-9D00-B8DD695075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20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EFED-D1D6-4333-B891-3DB9ACA8F7B9}" type="datetimeFigureOut">
              <a:rPr lang="it-IT" smtClean="0"/>
              <a:t>04/12/19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88D-9B32-4460-9D00-B8DD695075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45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EFED-D1D6-4333-B891-3DB9ACA8F7B9}" type="datetimeFigureOut">
              <a:rPr lang="it-IT" smtClean="0"/>
              <a:t>04/12/19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88D-9B32-4460-9D00-B8DD695075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37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EFED-D1D6-4333-B891-3DB9ACA8F7B9}" type="datetimeFigureOut">
              <a:rPr lang="it-IT" smtClean="0"/>
              <a:t>04/12/19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A88D-9B32-4460-9D00-B8DD695075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attosocialerdc.lavoro.gov.it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hart" Target="../charts/chart1.xml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6DD8B9A-9CBD-43A8-8F2A-A0FCADDB2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" y="1078902"/>
            <a:ext cx="8869164" cy="48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8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Arial Nova Cond" panose="020B0506020202020204" pitchFamily="34" charset="0"/>
              </a:rPr>
              <a:t>Il Reddito di Cittadinanza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425203"/>
            <a:ext cx="1109882" cy="360000"/>
          </a:xfrm>
          <a:prstGeom prst="rect">
            <a:avLst/>
          </a:prstGeom>
        </p:spPr>
      </p:pic>
      <p:sp>
        <p:nvSpPr>
          <p:cNvPr id="13" name="Segnaposto testo 12"/>
          <p:cNvSpPr txBox="1">
            <a:spLocks noGrp="1"/>
          </p:cNvSpPr>
          <p:nvPr>
            <p:ph type="body" sz="half" idx="2"/>
          </p:nvPr>
        </p:nvSpPr>
        <p:spPr>
          <a:xfrm>
            <a:off x="607564" y="1785005"/>
            <a:ext cx="8068892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Soggetti NON Tenuti agli Obblighi: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Pensionati o Over 65 – Nuclei Beneficiari PDC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u="sng" dirty="0">
                <a:solidFill>
                  <a:schemeClr val="tx2"/>
                </a:solidFill>
                <a:latin typeface="Arial Nova Cond" panose="020B0506020202020204" pitchFamily="34" charset="0"/>
              </a:rPr>
              <a:t>Disabili (Legge 68)</a:t>
            </a:r>
          </a:p>
          <a:p>
            <a:endParaRPr lang="it-IT" sz="1600" b="1" u="sng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algn="just"/>
            <a:r>
              <a:rPr lang="it-IT" sz="1600" dirty="0">
                <a:solidFill>
                  <a:schemeClr val="tx2"/>
                </a:solidFill>
                <a:latin typeface="Arial Nova Cond" panose="020B0506020202020204" pitchFamily="34" charset="0"/>
              </a:rPr>
              <a:t>2. Sono tenuti agli obblighi tutti i componenti il nucleo familiare che siano maggiorenni, non già occupati e non frequentanti un regolare corso di studio </a:t>
            </a:r>
            <a:r>
              <a:rPr lang="it-IT" sz="1600" i="1" dirty="0">
                <a:solidFill>
                  <a:schemeClr val="tx2"/>
                </a:solidFill>
                <a:latin typeface="Arial Nova Cond" panose="020B0506020202020204" pitchFamily="34" charset="0"/>
              </a:rPr>
              <a:t>, </a:t>
            </a:r>
            <a:r>
              <a:rPr lang="it-IT" sz="1600" i="1" dirty="0">
                <a:solidFill>
                  <a:srgbClr val="FF0000"/>
                </a:solidFill>
                <a:latin typeface="Arial Nova Cond" panose="020B0506020202020204" pitchFamily="34" charset="0"/>
              </a:rPr>
              <a:t>ferma restando per il componente con disabilità interessato la possibilità di richiedere la volontaria adesione a un percorso personalizzato di accompagnamento all’inserimento lavorativo e all’inclusione sociale, essendo inteso che tale percorso deve tenere conto delle condizioni e necessità specifiche dell’interessato.</a:t>
            </a:r>
            <a:endParaRPr lang="it-IT" sz="1600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r>
              <a:rPr lang="it-IT" sz="1600" dirty="0">
                <a:solidFill>
                  <a:srgbClr val="FF0000"/>
                </a:solidFill>
                <a:latin typeface="Arial Nova Cond" panose="020B0506020202020204" pitchFamily="34" charset="0"/>
              </a:rPr>
              <a:t>Sono esclusi dai medesimi obblighi </a:t>
            </a:r>
            <a:r>
              <a:rPr lang="it-IT" sz="1600" dirty="0">
                <a:solidFill>
                  <a:schemeClr val="tx2"/>
                </a:solidFill>
                <a:latin typeface="Arial Nova Cond" panose="020B0506020202020204" pitchFamily="34" charset="0"/>
              </a:rPr>
              <a:t>i beneficiari della Pensione di cittadinanza ovvero i beneficiari del Rdc titolari di pensione diretta o comunque di età pari o superiore a 65 anni, nonché </a:t>
            </a:r>
            <a:r>
              <a:rPr lang="it-IT" sz="16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i componenti con disabilità, come definita ai sensi della legge 12 marzo 1999, n. 68</a:t>
            </a:r>
            <a:r>
              <a:rPr lang="it-IT" sz="1600" dirty="0">
                <a:solidFill>
                  <a:schemeClr val="tx2"/>
                </a:solidFill>
                <a:latin typeface="Arial Nova Cond" panose="020B0506020202020204" pitchFamily="34" charset="0"/>
              </a:rPr>
              <a:t>, fatta salva ogni iniziativa di collocamento mirato e i conseguenti obblighi ai sensi della medesima disciplina. </a:t>
            </a:r>
            <a:r>
              <a:rPr lang="it-IT" sz="1600" i="1" dirty="0">
                <a:solidFill>
                  <a:schemeClr val="tx2"/>
                </a:solidFill>
                <a:latin typeface="Arial Nova Cond" panose="020B0506020202020204" pitchFamily="34" charset="0"/>
              </a:rPr>
              <a:t>I componenti con disabilità possono manifestare la loro disponibilità al lavoro ed essere destinatari di offerte di lavoro alle condizioni, con le percentuali e con le tutele previste dalla legge 12 marzo 1999, n. 68.</a:t>
            </a:r>
            <a:endParaRPr lang="it-IT" sz="1600" b="1" u="sng" dirty="0">
              <a:solidFill>
                <a:schemeClr val="tx2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89B33D5E-F544-4E80-A75C-0B9EF575D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0" y="295524"/>
            <a:ext cx="3506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2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Arial Nova Cond" panose="020B0506020202020204" pitchFamily="34" charset="0"/>
              </a:rPr>
              <a:t>Il Reddito di Cittadinanza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8640"/>
            <a:ext cx="1109882" cy="360000"/>
          </a:xfrm>
          <a:prstGeom prst="rect">
            <a:avLst/>
          </a:prstGeom>
        </p:spPr>
      </p:pic>
      <p:sp>
        <p:nvSpPr>
          <p:cNvPr id="13" name="Segnaposto testo 12"/>
          <p:cNvSpPr txBox="1">
            <a:spLocks noGrp="1"/>
          </p:cNvSpPr>
          <p:nvPr>
            <p:ph type="body" sz="half" idx="2"/>
          </p:nvPr>
        </p:nvSpPr>
        <p:spPr>
          <a:xfrm>
            <a:off x="607564" y="1912530"/>
            <a:ext cx="8068892" cy="38964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u="sng" dirty="0">
                <a:solidFill>
                  <a:srgbClr val="FF0000"/>
                </a:solidFill>
                <a:latin typeface="Arial Nova Cond" panose="020B0506020202020204" pitchFamily="34" charset="0"/>
              </a:rPr>
              <a:t>All’interno del NUCLEO</a:t>
            </a:r>
          </a:p>
          <a:p>
            <a:endParaRPr lang="it-IT" sz="1600" b="1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r>
              <a:rPr lang="it-IT" sz="16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Soggetti ESONERABILI dai Patti </a:t>
            </a:r>
          </a:p>
          <a:p>
            <a:r>
              <a:rPr lang="it-IT" sz="16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che divengono NON tenuti agli obblighi</a:t>
            </a:r>
          </a:p>
          <a:p>
            <a:r>
              <a:rPr lang="it-IT" sz="16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Conferenza Stato Regioni del 1 agosto 2019.</a:t>
            </a:r>
          </a:p>
          <a:p>
            <a:endParaRPr lang="it-IT" sz="1600" b="1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Care </a:t>
            </a:r>
            <a:r>
              <a:rPr lang="it-IT" sz="1600" b="1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giver</a:t>
            </a: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 (figli minori 3 anni, familiari con disabilità grave o non autosufficienti)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Formazione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Disoccupati – </a:t>
            </a:r>
            <a:r>
              <a:rPr lang="it-IT" sz="1600" b="1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Working</a:t>
            </a: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Poor</a:t>
            </a:r>
            <a:endParaRPr lang="it-IT" sz="1600" b="1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r>
              <a:rPr lang="it-IT" sz="1600" b="1" dirty="0">
                <a:latin typeface="Arial Nova Cond" panose="020B0506020202020204" pitchFamily="34" charset="0"/>
              </a:rPr>
              <a:t>ESONERATI dal Patto per il lavoro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Salute e Maternità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Tirocini</a:t>
            </a:r>
          </a:p>
        </p:txBody>
      </p:sp>
      <p:pic>
        <p:nvPicPr>
          <p:cNvPr id="3" name="Immagine 2" descr="ominogiall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830473" cy="1700808"/>
          </a:xfrm>
          <a:prstGeom prst="rect">
            <a:avLst/>
          </a:prstGeom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1EB4B655-7C2C-48BF-88A6-43D0B5F54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67" y="6076832"/>
            <a:ext cx="3506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</a:rPr>
              <a:t>Il Reddito di Cittadinanza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74" y="6309320"/>
            <a:ext cx="1109882" cy="360000"/>
          </a:xfrm>
          <a:prstGeom prst="rect">
            <a:avLst/>
          </a:prstGeom>
        </p:spPr>
      </p:pic>
      <p:sp>
        <p:nvSpPr>
          <p:cNvPr id="13" name="Segnaposto testo 12"/>
          <p:cNvSpPr txBox="1">
            <a:spLocks noGrp="1"/>
          </p:cNvSpPr>
          <p:nvPr>
            <p:ph type="body" sz="half" idx="2"/>
          </p:nvPr>
        </p:nvSpPr>
        <p:spPr>
          <a:xfrm>
            <a:off x="607564" y="3069769"/>
            <a:ext cx="8068892" cy="2591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>
                <a:solidFill>
                  <a:srgbClr val="FF0000"/>
                </a:solidFill>
                <a:latin typeface="Arial Nova Cond" panose="020B0506020202020204" pitchFamily="34" charset="0"/>
              </a:rPr>
              <a:t>(Messaggio INPS n. 2662 del 11 07 2019)</a:t>
            </a:r>
          </a:p>
          <a:p>
            <a:pPr algn="ctr"/>
            <a:r>
              <a:rPr lang="it-IT" sz="2800" b="1" u="sng" dirty="0">
                <a:latin typeface="Arial Nova Cond" panose="020B0506020202020204" pitchFamily="34" charset="0"/>
              </a:rPr>
              <a:t>In nome e per conto del Nucleo</a:t>
            </a:r>
          </a:p>
          <a:p>
            <a:pPr algn="ctr"/>
            <a:endParaRPr lang="it-IT" sz="2800" b="1" u="sng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pPr algn="ctr"/>
            <a:r>
              <a:rPr lang="it-IT" sz="2800" b="1" u="sng" dirty="0">
                <a:solidFill>
                  <a:srgbClr val="FF0000"/>
                </a:solidFill>
                <a:latin typeface="Arial Nova Cond" panose="020B0506020202020204" pitchFamily="34" charset="0"/>
              </a:rPr>
              <a:t>RINUNCIA</a:t>
            </a:r>
          </a:p>
          <a:p>
            <a:pPr algn="ctr"/>
            <a:endParaRPr lang="it-IT" sz="2800" b="1" u="sng" dirty="0">
              <a:solidFill>
                <a:srgbClr val="FF0000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D825745F-D7B1-4E29-AC68-7E279292E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0" y="295524"/>
            <a:ext cx="3506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8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9320"/>
            <a:ext cx="1109882" cy="3600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39552" y="1988840"/>
            <a:ext cx="7992888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Arial Nova Cond" panose="020B0506020202020204" pitchFamily="34" charset="0"/>
              </a:rPr>
              <a:t>CpI convoca il NUCLEO, </a:t>
            </a:r>
          </a:p>
          <a:p>
            <a:r>
              <a:rPr lang="it-IT" dirty="0">
                <a:latin typeface="Arial Nova Cond" panose="020B0506020202020204" pitchFamily="34" charset="0"/>
              </a:rPr>
              <a:t>entro 30 gg, Il </a:t>
            </a:r>
            <a:r>
              <a:rPr lang="it-IT" u="sng" dirty="0">
                <a:latin typeface="Arial Nova Cond" panose="020B0506020202020204" pitchFamily="34" charset="0"/>
              </a:rPr>
              <a:t>richiedente</a:t>
            </a:r>
            <a:r>
              <a:rPr lang="it-IT" dirty="0">
                <a:latin typeface="Arial Nova Cond" panose="020B0506020202020204" pitchFamily="34" charset="0"/>
              </a:rPr>
              <a:t> (o sostituto) se nel nucleo, vi è un «Tenuto agli </a:t>
            </a:r>
            <a:r>
              <a:rPr lang="it-IT" u="sng" dirty="0">
                <a:latin typeface="Arial Nova Cond" panose="020B0506020202020204" pitchFamily="34" charset="0"/>
              </a:rPr>
              <a:t>obblighi»</a:t>
            </a:r>
          </a:p>
          <a:p>
            <a:r>
              <a:rPr lang="it-IT" dirty="0">
                <a:latin typeface="Arial Nova Cond" panose="020B0506020202020204" pitchFamily="34" charset="0"/>
              </a:rPr>
              <a:t> che: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Arial Nova Cond" panose="020B0506020202020204" pitchFamily="34" charset="0"/>
              </a:rPr>
              <a:t>Assenza di occupazione da non più di due anni;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Arial Nova Cond" panose="020B0506020202020204" pitchFamily="34" charset="0"/>
              </a:rPr>
              <a:t>Beneficiario di NASPI o altro ammortizzatore sociale (o averne terminato fruizione da meno di un anno);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u="sng" dirty="0">
                <a:latin typeface="Arial Nova Cond" panose="020B0506020202020204" pitchFamily="34" charset="0"/>
              </a:rPr>
              <a:t>Abbia sottoscritto un Patto di servizio negli ultimi due anni);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u="sng" dirty="0">
                <a:solidFill>
                  <a:srgbClr val="FF0000"/>
                </a:solidFill>
                <a:latin typeface="Arial Nova Cond" panose="020B0506020202020204" pitchFamily="34" charset="0"/>
              </a:rPr>
              <a:t>Non abbia sottoscritto un Progetto personalizzato REI</a:t>
            </a:r>
          </a:p>
          <a:p>
            <a:endParaRPr lang="it-IT" b="1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r>
              <a:rPr lang="it-IT" b="1" dirty="0">
                <a:solidFill>
                  <a:srgbClr val="FF0000"/>
                </a:solidFill>
                <a:latin typeface="Arial Nova Cond" panose="020B0506020202020204" pitchFamily="34" charset="0"/>
              </a:rPr>
              <a:t>OVVERO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Arial Nova Cond" panose="020B0506020202020204" pitchFamily="34" charset="0"/>
              </a:rPr>
              <a:t>Il solo componente di età compresa tra 18 e 30 anni anche se il nucleo Non ha le suddette caratteristiche.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477397" y="1471169"/>
            <a:ext cx="17281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CPI</a:t>
            </a:r>
          </a:p>
        </p:txBody>
      </p:sp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03020D86-A17F-4CA1-A453-E3D0A182F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0" y="295524"/>
            <a:ext cx="3506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2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Arial Nova Cond" panose="020B0506020202020204" pitchFamily="34" charset="0"/>
              </a:rPr>
              <a:t>Il Reddito di Cittadinanza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06" y="6381328"/>
            <a:ext cx="1109882" cy="360000"/>
          </a:xfrm>
          <a:prstGeom prst="rect">
            <a:avLst/>
          </a:prstGeom>
        </p:spPr>
      </p:pic>
      <p:sp>
        <p:nvSpPr>
          <p:cNvPr id="13" name="Segnaposto testo 12"/>
          <p:cNvSpPr txBox="1">
            <a:spLocks noGrp="1"/>
          </p:cNvSpPr>
          <p:nvPr>
            <p:ph type="body" sz="half" idx="2"/>
          </p:nvPr>
        </p:nvSpPr>
        <p:spPr>
          <a:xfrm>
            <a:off x="535556" y="1844824"/>
            <a:ext cx="8428932" cy="43642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>
                <a:solidFill>
                  <a:srgbClr val="FF0000"/>
                </a:solidFill>
                <a:latin typeface="Arial Nova Cond" panose="020B0506020202020204" pitchFamily="34" charset="0"/>
              </a:rPr>
              <a:t>ATTENZIONE – TRASFORMAZIONE del NUCLEO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Articolo 4. Comma 5-quater</a:t>
            </a:r>
          </a:p>
          <a:p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Nel caso in cui l’operatore del centro per l’impiego ravvisi che nel nucleo familiare dei beneficiari, nelle condizioni di cui al comma 5, </a:t>
            </a:r>
            <a:r>
              <a:rPr lang="it-IT" sz="1600" b="1" u="sng" dirty="0">
                <a:solidFill>
                  <a:srgbClr val="FF0000"/>
                </a:solidFill>
                <a:latin typeface="Arial Nova Cond" panose="020B0506020202020204" pitchFamily="34" charset="0"/>
              </a:rPr>
              <a:t>siano presenti particolari criticità in relazione alle quali sia difficoltoso l’avvio di un percorso di inserimento al lavoro</a:t>
            </a: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, per il tramite della piattaforma digitale di cui all’articolo 6, comma 2, invia il richiedente ai servizi comunali competenti per il contrasto della povertà, che si coordinano a livello di ambito territoriale, per la valutazione multidimensionale di cui al comma 11. </a:t>
            </a:r>
          </a:p>
          <a:p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L’invio del richiedente deve essere corredato delle motivazioni che l’hanno determinato in esito agli incontri presso il centro per l’impiego. </a:t>
            </a:r>
          </a:p>
          <a:p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Al fine di assicurare omogeneità di trattamento, sono definiti con il medesimo accordo in sede di Conferenza unificata di cui al comma 3 i princìpi e i criteri generali da adottare in sede di valutazione per l’identificazione delle condizioni di particolare criticità di cui al presente comma</a:t>
            </a:r>
            <a:r>
              <a:rPr lang="it-IT" sz="1600" b="1" dirty="0">
                <a:solidFill>
                  <a:schemeClr val="tx2"/>
                </a:solidFill>
              </a:rPr>
              <a:t>.</a:t>
            </a:r>
          </a:p>
          <a:p>
            <a:endParaRPr lang="it-IT" sz="1600" b="1" dirty="0">
              <a:solidFill>
                <a:schemeClr val="tx2"/>
              </a:solidFill>
            </a:endParaRP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ESONERO / TRASFORMAZIONE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580112" y="692696"/>
            <a:ext cx="172819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Nova Cond" panose="020B0506020202020204" pitchFamily="34" charset="0"/>
              </a:rPr>
              <a:t>Piattaforma RdC</a:t>
            </a: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5341494" y="1124744"/>
            <a:ext cx="864095" cy="33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477397" y="1471169"/>
            <a:ext cx="17281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Nova Cond" panose="020B0506020202020204" pitchFamily="34" charset="0"/>
              </a:rPr>
              <a:t>CPI</a:t>
            </a:r>
          </a:p>
        </p:txBody>
      </p:sp>
    </p:spTree>
    <p:extLst>
      <p:ext uri="{BB962C8B-B14F-4D97-AF65-F5344CB8AC3E}">
        <p14:creationId xmlns:p14="http://schemas.microsoft.com/office/powerpoint/2010/main" val="291409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06" y="6381328"/>
            <a:ext cx="1109882" cy="36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80112" y="692696"/>
            <a:ext cx="17281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Piattaforma GEPI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732240" y="1454743"/>
            <a:ext cx="17281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Servizi Sociali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6444208" y="1124744"/>
            <a:ext cx="72008" cy="4392488"/>
          </a:xfrm>
          <a:prstGeom prst="line">
            <a:avLst/>
          </a:prstGeom>
          <a:ln w="1905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 flipV="1">
            <a:off x="6660232" y="1124744"/>
            <a:ext cx="936104" cy="329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732240" y="2132856"/>
            <a:ext cx="1728192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I Servizi competenti per il contrasto alla povertà dei Comuni convocano, </a:t>
            </a:r>
          </a:p>
          <a:p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entro 30 gg, Il </a:t>
            </a:r>
            <a:r>
              <a:rPr lang="it-IT" sz="1600" b="1" u="sng" dirty="0">
                <a:solidFill>
                  <a:schemeClr val="tx2"/>
                </a:solidFill>
                <a:latin typeface="Arial Nova Cond" panose="020B0506020202020204" pitchFamily="34" charset="0"/>
              </a:rPr>
              <a:t>richiedente,</a:t>
            </a: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 in tutti gli altri casi.</a:t>
            </a:r>
            <a:endParaRPr lang="it-IT" sz="1200" b="1" dirty="0">
              <a:solidFill>
                <a:schemeClr val="tx2"/>
              </a:solidFill>
              <a:latin typeface="Arial Nova Cond" panose="020B0506020202020204" pitchFamily="34" charset="0"/>
            </a:endParaRPr>
          </a:p>
        </p:txBody>
      </p:sp>
      <p:sp>
        <p:nvSpPr>
          <p:cNvPr id="15" name="Segnaposto testo 12">
            <a:extLst>
              <a:ext uri="{FF2B5EF4-FFF2-40B4-BE49-F238E27FC236}">
                <a16:creationId xmlns:a16="http://schemas.microsoft.com/office/drawing/2014/main" xmlns="" id="{535C888E-E259-4462-AA68-D7969DF434E4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535556" y="692696"/>
            <a:ext cx="3532388" cy="59831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>
                <a:solidFill>
                  <a:srgbClr val="FF0000"/>
                </a:solidFill>
                <a:latin typeface="Arial Nova Cond" panose="020B0506020202020204" pitchFamily="34" charset="0"/>
              </a:rPr>
              <a:t>CONDIZIONALITA’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DID (CPI, Ente di Patronato)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Firma Patto per il lavoro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Firma Patto per l’inclusione Sociale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Adesione ai PUC</a:t>
            </a:r>
          </a:p>
          <a:p>
            <a:r>
              <a:rPr lang="it-IT" sz="2000" b="1" u="sng" dirty="0">
                <a:solidFill>
                  <a:schemeClr val="tx2"/>
                </a:solidFill>
                <a:latin typeface="Arial Nova Cond" panose="020B0506020202020204" pitchFamily="34" charset="0"/>
              </a:rPr>
              <a:t>Soggetti Obbligati:</a:t>
            </a:r>
          </a:p>
          <a:p>
            <a:r>
              <a:rPr lang="it-IT" sz="20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Maggiorenni, </a:t>
            </a:r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«disoccupati» - Circolare ANPAL 01 2019 - non frequentanti studi</a:t>
            </a:r>
          </a:p>
          <a:p>
            <a:r>
              <a:rPr lang="it-IT" sz="20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Soggetti ESCLUSI: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Pensionati o Over 65, Nuclei </a:t>
            </a:r>
            <a:r>
              <a:rPr lang="it-IT" sz="1200" b="1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PdC</a:t>
            </a:r>
            <a:endParaRPr lang="it-IT" sz="1200" b="1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Disabili (Legge 68)</a:t>
            </a:r>
          </a:p>
          <a:p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Soggetti che possono essere ESONERATI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Care giver (figli minori 3 anni, familiari con disabilità grave o non autosufficienti)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Formazione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Disoccupati – </a:t>
            </a:r>
            <a:r>
              <a:rPr lang="it-IT" sz="1200" b="1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Working</a:t>
            </a:r>
            <a:r>
              <a:rPr lang="it-IT" sz="12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 </a:t>
            </a:r>
            <a:r>
              <a:rPr lang="it-IT" sz="1200" b="1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Poor</a:t>
            </a:r>
            <a:endParaRPr lang="it-IT" sz="1200" b="1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r>
              <a:rPr lang="it-IT" sz="1200" b="1" dirty="0">
                <a:latin typeface="Arial Nova Cond" panose="020B0506020202020204" pitchFamily="34" charset="0"/>
              </a:rPr>
              <a:t>ESONERABILI dal Patto per il lavoro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Salute e Maternità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Tirocini</a:t>
            </a:r>
          </a:p>
        </p:txBody>
      </p:sp>
    </p:spTree>
    <p:extLst>
      <p:ext uri="{BB962C8B-B14F-4D97-AF65-F5344CB8AC3E}">
        <p14:creationId xmlns:p14="http://schemas.microsoft.com/office/powerpoint/2010/main" val="119363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1339111" y="2276872"/>
            <a:ext cx="7416824" cy="2448272"/>
          </a:xfrm>
        </p:spPr>
        <p:txBody>
          <a:bodyPr>
            <a:noAutofit/>
          </a:bodyPr>
          <a:lstStyle/>
          <a:p>
            <a:pPr algn="just"/>
            <a:endParaRPr lang="it-IT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/>
            <a:endParaRPr lang="it-IT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/>
            <a:endParaRPr lang="it-IT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/>
            <a:endParaRPr lang="it-IT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/>
            <a:endParaRPr lang="it-IT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/>
            <a:endParaRPr lang="it-IT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/>
            <a:endParaRPr lang="it-IT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/>
            <a:endParaRPr lang="it-IT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/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algn="just"/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698488" y="2529922"/>
            <a:ext cx="2025639" cy="3693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Analisi Preliminare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339111" y="3502749"/>
            <a:ext cx="2025639" cy="64633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Servizio sociale professionale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839144" y="4581128"/>
            <a:ext cx="2025639" cy="3693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CPI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181327" y="3502749"/>
            <a:ext cx="2025639" cy="3693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EE MM</a:t>
            </a:r>
          </a:p>
        </p:txBody>
      </p:sp>
      <p:cxnSp>
        <p:nvCxnSpPr>
          <p:cNvPr id="4" name="Connettore 2 3"/>
          <p:cNvCxnSpPr/>
          <p:nvPr/>
        </p:nvCxnSpPr>
        <p:spPr>
          <a:xfrm flipH="1">
            <a:off x="2220312" y="2899254"/>
            <a:ext cx="1478176" cy="531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>
            <a:stCxn id="2" idx="2"/>
          </p:cNvCxnSpPr>
          <p:nvPr/>
        </p:nvCxnSpPr>
        <p:spPr>
          <a:xfrm>
            <a:off x="4711308" y="2899254"/>
            <a:ext cx="0" cy="1537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729241" y="2899254"/>
            <a:ext cx="1388567" cy="531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olo 3"/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>
                <a:solidFill>
                  <a:schemeClr val="tx2"/>
                </a:solidFill>
              </a:rPr>
              <a:t>Il Reddito di Cittadinanza</a:t>
            </a:r>
            <a:endParaRPr lang="it-IT" sz="3200" dirty="0">
              <a:solidFill>
                <a:schemeClr val="tx2"/>
              </a:solidFill>
            </a:endParaRPr>
          </a:p>
        </p:txBody>
      </p:sp>
      <p:pic>
        <p:nvPicPr>
          <p:cNvPr id="23" name="Segnaposto contenuto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6300193" y="2040701"/>
            <a:ext cx="2241662" cy="3693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Servizi Specialistici</a:t>
            </a:r>
          </a:p>
        </p:txBody>
      </p:sp>
      <p:cxnSp>
        <p:nvCxnSpPr>
          <p:cNvPr id="25" name="Connettore 2 24"/>
          <p:cNvCxnSpPr/>
          <p:nvPr/>
        </p:nvCxnSpPr>
        <p:spPr>
          <a:xfrm flipV="1">
            <a:off x="5868144" y="2490538"/>
            <a:ext cx="1660890" cy="224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115616" y="4869160"/>
            <a:ext cx="74262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Patto per l’inclusione Sociale</a:t>
            </a:r>
          </a:p>
          <a:p>
            <a:pPr algn="ctr"/>
            <a:r>
              <a:rPr lang="it-IT" sz="14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(Linee Guida per la definizione dei Patti per l’inclusione sociale – DM n. 84 del 23 luglio 2019)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Formazione On Line – Click Lavoro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Piattaforma GEPI</a:t>
            </a:r>
          </a:p>
        </p:txBody>
      </p:sp>
      <p:sp>
        <p:nvSpPr>
          <p:cNvPr id="26" name="Segnaposto testo 12"/>
          <p:cNvSpPr txBox="1">
            <a:spLocks/>
          </p:cNvSpPr>
          <p:nvPr/>
        </p:nvSpPr>
        <p:spPr>
          <a:xfrm>
            <a:off x="4634290" y="419877"/>
            <a:ext cx="3532388" cy="9417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b="1" u="sng" dirty="0">
                <a:solidFill>
                  <a:srgbClr val="FF0000"/>
                </a:solidFill>
              </a:rPr>
              <a:t>CONDIZIONALITA’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</a:rPr>
              <a:t>Il Patto per l’inclusione Sociale per i tenuti agli Obblighi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87E80880-170B-41AA-9CE7-156E64314CDB}"/>
              </a:ext>
            </a:extLst>
          </p:cNvPr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Segnaposto contenuto 12">
            <a:extLst>
              <a:ext uri="{FF2B5EF4-FFF2-40B4-BE49-F238E27FC236}">
                <a16:creationId xmlns:a16="http://schemas.microsoft.com/office/drawing/2014/main" xmlns="" id="{776503A2-FF35-4632-9098-7E761C046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06" y="6381328"/>
            <a:ext cx="110988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0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7632848" cy="5460206"/>
          </a:xfrm>
        </p:spPr>
        <p:txBody>
          <a:bodyPr>
            <a:noAutofit/>
          </a:bodyPr>
          <a:lstStyle/>
          <a:p>
            <a:pPr lvl="0"/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Legge 26 / 2019</a:t>
            </a:r>
          </a:p>
          <a:p>
            <a:r>
              <a:rPr lang="it-IT" sz="20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Disposizioni urgenti in materia di Reddito di Cittadinanza e di pensioni</a:t>
            </a:r>
          </a:p>
          <a:p>
            <a:endParaRPr lang="it-IT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endParaRPr>
          </a:p>
          <a:p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La Piattaforma GEPI</a:t>
            </a:r>
          </a:p>
          <a:p>
            <a:r>
              <a:rPr lang="it-IT" dirty="0">
                <a:latin typeface="Arial Nova Cond" panose="020B0506020202020204" pitchFamily="34" charset="0"/>
                <a:hlinkClick r:id="rId2"/>
              </a:rPr>
              <a:t>https://pattosocialerdc.lavoro.gov.it/</a:t>
            </a:r>
            <a:endParaRPr lang="it-IT" dirty="0">
              <a:latin typeface="Arial Nova Cond" panose="020B0506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Amministratore della Piattaforma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Convenzione Comuni e Ente gestione associata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Coordinatore/i dei CASI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Case manager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Membri Equipe Multidisciplinare</a:t>
            </a:r>
          </a:p>
          <a:p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SPID</a:t>
            </a:r>
          </a:p>
        </p:txBody>
      </p:sp>
      <p:pic>
        <p:nvPicPr>
          <p:cNvPr id="5" name="Segnaposto contenuto 12">
            <a:extLst>
              <a:ext uri="{FF2B5EF4-FFF2-40B4-BE49-F238E27FC236}">
                <a16:creationId xmlns:a16="http://schemas.microsoft.com/office/drawing/2014/main" xmlns="" id="{E777614F-6E16-469E-9961-E3711DE42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06" y="6381328"/>
            <a:ext cx="1109882" cy="360000"/>
          </a:xfrm>
          <a:prstGeom prst="rect">
            <a:avLst/>
          </a:prstGeom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xmlns="" id="{0CFA4971-6599-4746-9336-D1871AFFA6B5}"/>
              </a:ext>
            </a:extLst>
          </p:cNvPr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2"/>
                </a:solidFill>
                <a:latin typeface="Arial Nova Cond" panose="020B0506020202020204" pitchFamily="34" charset="0"/>
              </a:rPr>
              <a:t>Il Reddito di Cittadinanza</a:t>
            </a:r>
          </a:p>
        </p:txBody>
      </p:sp>
      <p:pic>
        <p:nvPicPr>
          <p:cNvPr id="7" name="Segnaposto contenuto 1">
            <a:extLst>
              <a:ext uri="{FF2B5EF4-FFF2-40B4-BE49-F238E27FC236}">
                <a16:creationId xmlns:a16="http://schemas.microsoft.com/office/drawing/2014/main" xmlns="" id="{21B05B67-6314-4462-B7C5-30E43C039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8B4F6753-2AE7-47AD-A519-69E89CBAC4F2}"/>
              </a:ext>
            </a:extLst>
          </p:cNvPr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77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7067128" cy="598388"/>
          </a:xfrm>
        </p:spPr>
        <p:txBody>
          <a:bodyPr/>
          <a:lstStyle/>
          <a:p>
            <a:r>
              <a:rPr lang="it-IT" dirty="0">
                <a:latin typeface="Arial Nova Cond" panose="020B0506020202020204" pitchFamily="34" charset="0"/>
              </a:rPr>
              <a:t>Le Fonti di Finanziamento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83568" y="1553899"/>
            <a:ext cx="7992888" cy="400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La Sovvenzione Avviso 3 – PON Inclusione 2017 – 2019 (2020)</a:t>
            </a:r>
          </a:p>
          <a:p>
            <a:endParaRPr lang="it-IT" b="1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r>
              <a:rPr lang="it-IT" b="1" dirty="0">
                <a:solidFill>
                  <a:srgbClr val="FF0000"/>
                </a:solidFill>
                <a:latin typeface="Arial Nova Cond" panose="020B0506020202020204" pitchFamily="34" charset="0"/>
              </a:rPr>
              <a:t>Avviso PON Inclusione -  </a:t>
            </a:r>
            <a:r>
              <a:rPr lang="it-IT" b="1" dirty="0" err="1">
                <a:solidFill>
                  <a:srgbClr val="FF0000"/>
                </a:solidFill>
                <a:latin typeface="Arial Nova Cond" panose="020B0506020202020204" pitchFamily="34" charset="0"/>
              </a:rPr>
              <a:t>PaIS</a:t>
            </a:r>
            <a:endParaRPr lang="it-IT" b="1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endParaRPr lang="it-IT" b="1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r>
              <a:rPr lang="it-IT" b="1" dirty="0">
                <a:solidFill>
                  <a:srgbClr val="FF0000"/>
                </a:solidFill>
                <a:latin typeface="Arial Nova Cond" panose="020B0506020202020204" pitchFamily="34" charset="0"/>
              </a:rPr>
              <a:t>Destinatari «aggiuntivi»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Nova Cond" panose="020B0506020202020204" pitchFamily="34" charset="0"/>
              </a:rPr>
              <a:t>Oltre nuclei beneficiari REI e </a:t>
            </a:r>
            <a:r>
              <a:rPr lang="it-IT" dirty="0" err="1">
                <a:latin typeface="Arial Nova Cond" panose="020B0506020202020204" pitchFamily="34" charset="0"/>
              </a:rPr>
              <a:t>RdC</a:t>
            </a:r>
            <a:endParaRPr lang="it-IT" dirty="0">
              <a:latin typeface="Arial Nova Cond" panose="020B0506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Nova Cond" panose="020B0506020202020204" pitchFamily="34" charset="0"/>
              </a:rPr>
              <a:t>Nuclei con Attestazione di </a:t>
            </a:r>
            <a:r>
              <a:rPr lang="it-IT" b="1" dirty="0">
                <a:latin typeface="Arial Nova Cond" panose="020B0506020202020204" pitchFamily="34" charset="0"/>
              </a:rPr>
              <a:t>accertata condizione di indigenza </a:t>
            </a:r>
            <a:r>
              <a:rPr lang="it-IT" dirty="0">
                <a:latin typeface="Arial Nova Cond" panose="020B0506020202020204" pitchFamily="34" charset="0"/>
              </a:rPr>
              <a:t>da parte del Servizio Sociale del Comune di residenza;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Nova Cond" panose="020B0506020202020204" pitchFamily="34" charset="0"/>
              </a:rPr>
              <a:t>Nuclei con Attestazione </a:t>
            </a:r>
            <a:r>
              <a:rPr lang="it-IT" b="1" dirty="0">
                <a:latin typeface="Arial Nova Cond" panose="020B0506020202020204" pitchFamily="34" charset="0"/>
              </a:rPr>
              <a:t>ISEE &lt; €6.000 </a:t>
            </a:r>
            <a:endParaRPr lang="it-IT" dirty="0">
              <a:latin typeface="Arial Nova Cond" panose="020B0506020202020204" pitchFamily="34" charset="0"/>
            </a:endParaRPr>
          </a:p>
          <a:p>
            <a:endParaRPr lang="it-IT" b="1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La Quota Servizi Fondo Povertà</a:t>
            </a:r>
          </a:p>
          <a:p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Annualità 2018 : </a:t>
            </a:r>
          </a:p>
          <a:p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Annualità 2019: </a:t>
            </a:r>
          </a:p>
          <a:p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Annualità 2020: </a:t>
            </a:r>
          </a:p>
        </p:txBody>
      </p:sp>
    </p:spTree>
    <p:extLst>
      <p:ext uri="{BB962C8B-B14F-4D97-AF65-F5344CB8AC3E}">
        <p14:creationId xmlns:p14="http://schemas.microsoft.com/office/powerpoint/2010/main" val="18618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400649"/>
            <a:ext cx="7067128" cy="598388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 Nova Cond" panose="020B0506020202020204" pitchFamily="34" charset="0"/>
              </a:rPr>
              <a:t>Quota Servizi Fondo Povertà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43608" y="2551837"/>
            <a:ext cx="6984776" cy="264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052" indent="19049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800" kern="0" dirty="0">
                <a:solidFill>
                  <a:sysClr val="windowText" lastClr="000000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800" kern="0" dirty="0">
                <a:solidFill>
                  <a:schemeClr val="tx2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272 milioni per l’anno 2018 </a:t>
            </a:r>
          </a:p>
          <a:p>
            <a:pPr marL="246052" indent="19049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800" kern="0" dirty="0">
                <a:solidFill>
                  <a:schemeClr val="tx2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347 milioni per l’anno 2019</a:t>
            </a:r>
          </a:p>
          <a:p>
            <a:pPr marL="246052" indent="19049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800" kern="0" dirty="0">
                <a:solidFill>
                  <a:schemeClr val="tx2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587 milioni per l’anno 2020</a:t>
            </a:r>
          </a:p>
          <a:p>
            <a:pPr marL="246052" indent="19049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800" kern="0" dirty="0">
                <a:solidFill>
                  <a:schemeClr val="tx2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615 milioni a decorrere dal 2021</a:t>
            </a:r>
          </a:p>
        </p:txBody>
      </p:sp>
    </p:spTree>
    <p:extLst>
      <p:ext uri="{BB962C8B-B14F-4D97-AF65-F5344CB8AC3E}">
        <p14:creationId xmlns:p14="http://schemas.microsoft.com/office/powerpoint/2010/main" val="399721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Arial Nova Cond" panose="020B0506020202020204" pitchFamily="34" charset="0"/>
              </a:rPr>
              <a:t>Il Reddito di Cittadinanza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06" y="6381328"/>
            <a:ext cx="1109882" cy="360000"/>
          </a:xfrm>
          <a:prstGeom prst="rect">
            <a:avLst/>
          </a:prstGeom>
        </p:spPr>
      </p:pic>
      <p:sp>
        <p:nvSpPr>
          <p:cNvPr id="12" name="Segnaposto testo 12"/>
          <p:cNvSpPr txBox="1">
            <a:spLocks noGrp="1"/>
          </p:cNvSpPr>
          <p:nvPr>
            <p:ph type="body" sz="half" idx="2"/>
          </p:nvPr>
        </p:nvSpPr>
        <p:spPr>
          <a:xfrm>
            <a:off x="539552" y="1772816"/>
            <a:ext cx="720479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Europa 2020</a:t>
            </a:r>
          </a:p>
        </p:txBody>
      </p:sp>
      <p:sp>
        <p:nvSpPr>
          <p:cNvPr id="15" name="Segnaposto testo 12"/>
          <p:cNvSpPr txBox="1">
            <a:spLocks/>
          </p:cNvSpPr>
          <p:nvPr/>
        </p:nvSpPr>
        <p:spPr>
          <a:xfrm>
            <a:off x="539552" y="2420888"/>
            <a:ext cx="720479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Sostegno per l’inclusione attiva</a:t>
            </a:r>
          </a:p>
        </p:txBody>
      </p:sp>
      <p:sp>
        <p:nvSpPr>
          <p:cNvPr id="16" name="Segnaposto testo 12"/>
          <p:cNvSpPr txBox="1">
            <a:spLocks/>
          </p:cNvSpPr>
          <p:nvPr/>
        </p:nvSpPr>
        <p:spPr>
          <a:xfrm>
            <a:off x="532655" y="3068960"/>
            <a:ext cx="720479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Soglia di Povertà</a:t>
            </a:r>
          </a:p>
        </p:txBody>
      </p:sp>
      <p:sp>
        <p:nvSpPr>
          <p:cNvPr id="17" name="Segnaposto testo 12"/>
          <p:cNvSpPr txBox="1">
            <a:spLocks/>
          </p:cNvSpPr>
          <p:nvPr/>
        </p:nvSpPr>
        <p:spPr>
          <a:xfrm>
            <a:off x="532654" y="3717032"/>
            <a:ext cx="721169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Finanziamenti UE, ITA, Regione</a:t>
            </a:r>
          </a:p>
        </p:txBody>
      </p:sp>
      <p:sp>
        <p:nvSpPr>
          <p:cNvPr id="18" name="Segnaposto testo 12"/>
          <p:cNvSpPr txBox="1">
            <a:spLocks/>
          </p:cNvSpPr>
          <p:nvPr/>
        </p:nvSpPr>
        <p:spPr>
          <a:xfrm>
            <a:off x="539552" y="4365104"/>
            <a:ext cx="720479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Il Ruolo dei Comuni e dell’Ambito Sociale</a:t>
            </a:r>
          </a:p>
        </p:txBody>
      </p:sp>
      <p:sp>
        <p:nvSpPr>
          <p:cNvPr id="11" name="Segnaposto testo 12"/>
          <p:cNvSpPr txBox="1">
            <a:spLocks/>
          </p:cNvSpPr>
          <p:nvPr/>
        </p:nvSpPr>
        <p:spPr>
          <a:xfrm>
            <a:off x="539552" y="5037443"/>
            <a:ext cx="770485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Il Ruolo del Servizio Sociale Professionale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xmlns="" id="{CA40DB1D-AB1A-43F9-ADD0-9827E9C44AA1}"/>
              </a:ext>
            </a:extLst>
          </p:cNvPr>
          <p:cNvSpPr txBox="1">
            <a:spLocks/>
          </p:cNvSpPr>
          <p:nvPr/>
        </p:nvSpPr>
        <p:spPr>
          <a:xfrm>
            <a:off x="539552" y="5733256"/>
            <a:ext cx="806489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Il Ruolo di Enti Pubblici e Privati «competenti»</a:t>
            </a:r>
          </a:p>
        </p:txBody>
      </p:sp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E6F30320-F5F4-4578-8CA8-B8E027C8D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0" y="295524"/>
            <a:ext cx="3506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2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7067128" cy="598388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 Nova Cond" panose="020B0506020202020204" pitchFamily="34" charset="0"/>
              </a:rPr>
              <a:t>Quota Servizi Fondo Povertà 2018</a:t>
            </a:r>
          </a:p>
        </p:txBody>
      </p:sp>
      <p:sp>
        <p:nvSpPr>
          <p:cNvPr id="2" name="Rettangolo 1"/>
          <p:cNvSpPr/>
          <p:nvPr/>
        </p:nvSpPr>
        <p:spPr>
          <a:xfrm>
            <a:off x="359532" y="908720"/>
            <a:ext cx="8352928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3600" b="1" u="sng" dirty="0">
                <a:solidFill>
                  <a:schemeClr val="tx2"/>
                </a:solidFill>
                <a:latin typeface="Arial Nova Cond" panose="020B0506020202020204" pitchFamily="34" charset="0"/>
              </a:rPr>
              <a:t>Le Priorità</a:t>
            </a:r>
          </a:p>
          <a:p>
            <a:pPr lvl="1"/>
            <a:r>
              <a:rPr lang="it-IT" sz="3600" b="1" u="sng" dirty="0">
                <a:solidFill>
                  <a:schemeClr val="tx2"/>
                </a:solidFill>
                <a:latin typeface="Arial Nova Cond" panose="020B0506020202020204" pitchFamily="34" charset="0"/>
              </a:rPr>
              <a:t>Piano nazionale contrasto alla povertà</a:t>
            </a:r>
          </a:p>
          <a:p>
            <a:pPr lvl="1"/>
            <a:endParaRPr lang="it-IT" sz="3600" u="sng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3600" dirty="0">
                <a:solidFill>
                  <a:schemeClr val="tx2"/>
                </a:solidFill>
                <a:latin typeface="Arial Nova Cond" panose="020B0506020202020204" pitchFamily="34" charset="0"/>
              </a:rPr>
              <a:t>il rafforzamento del </a:t>
            </a:r>
            <a:r>
              <a:rPr lang="it-IT" sz="3600" dirty="0">
                <a:solidFill>
                  <a:srgbClr val="FF0000"/>
                </a:solidFill>
                <a:latin typeface="Arial Nova Cond" panose="020B0506020202020204" pitchFamily="34" charset="0"/>
              </a:rPr>
              <a:t>servizio sociale professionale</a:t>
            </a:r>
            <a:r>
              <a:rPr lang="it-IT" sz="3600" dirty="0">
                <a:solidFill>
                  <a:schemeClr val="tx2"/>
                </a:solidFill>
                <a:latin typeface="Arial Nova Cond" panose="020B0506020202020204" pitchFamily="34" charset="0"/>
              </a:rPr>
              <a:t> per la presa in carico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3600" dirty="0">
                <a:solidFill>
                  <a:schemeClr val="tx2"/>
                </a:solidFill>
                <a:latin typeface="Arial Nova Cond" panose="020B0506020202020204" pitchFamily="34" charset="0"/>
              </a:rPr>
              <a:t>Gli Interventi in favore di nuclei complessi – sostegno alla genitorialità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3600" dirty="0">
                <a:solidFill>
                  <a:schemeClr val="tx2"/>
                </a:solidFill>
                <a:latin typeface="Arial Nova Cond" panose="020B0506020202020204" pitchFamily="34" charset="0"/>
              </a:rPr>
              <a:t>il rafforzamento del segretariato sociale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479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7067128" cy="598388"/>
          </a:xfrm>
        </p:spPr>
        <p:txBody>
          <a:bodyPr/>
          <a:lstStyle/>
          <a:p>
            <a:r>
              <a:rPr lang="it-IT" dirty="0"/>
              <a:t>Quota Servizi Fondo Povertà</a:t>
            </a:r>
          </a:p>
        </p:txBody>
      </p:sp>
      <p:sp>
        <p:nvSpPr>
          <p:cNvPr id="2" name="Rettangolo 1"/>
          <p:cNvSpPr/>
          <p:nvPr/>
        </p:nvSpPr>
        <p:spPr>
          <a:xfrm>
            <a:off x="359532" y="1340768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I Servizi per l’informazione e l’orientamento alle misure di inclusione, la valutazione e la progettazione dei Patti di inclusione sociale:</a:t>
            </a:r>
            <a:endParaRPr lang="it-IT" sz="2000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</a:rPr>
              <a:t>il rafforzamento del segretariato sociale;</a:t>
            </a:r>
            <a:endParaRPr lang="it-IT" sz="2000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</a:rPr>
              <a:t>il rafforzamento del servizio sociale professionale per la presa in carico, inclusa la componente sociale della valutazione multidimensionale;</a:t>
            </a:r>
            <a:endParaRPr lang="it-IT" sz="2000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endParaRPr lang="it-IT" b="1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I Sostegni da individuare nel Patto per l’inclusione sociale:</a:t>
            </a:r>
            <a:endParaRPr lang="it-IT" sz="2000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</a:rPr>
              <a:t>tirocini finalizzati all’inclusione sociale, all’autonomia delle persone e alla riabilitazione, di cui alle regolamentazioni regionali in attuazione dell’accordo del 22 gennaio 2015 in sede di Conferenza permanente per i rapporti tra lo Stato, le regioni e le province autonome di Trento e Bolzano;</a:t>
            </a:r>
            <a:endParaRPr lang="it-IT" sz="2000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</a:rPr>
              <a:t>sostegno socio-educativo domiciliare o territoriale, incluso il supporto nella gestione delle spese e del bilancio familiare;</a:t>
            </a:r>
            <a:endParaRPr lang="it-IT" sz="2000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</a:rPr>
              <a:t>assistenza domiciliare socio-assistenziale e servizi di prossimità;</a:t>
            </a:r>
            <a:endParaRPr lang="it-IT" sz="2000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</a:rPr>
              <a:t>sostegno alla genitorialità e servizio di mediazione familiare;</a:t>
            </a:r>
            <a:endParaRPr lang="it-IT" sz="2000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  <a:latin typeface="Arial Nova Cond" panose="020B0506020202020204" pitchFamily="34" charset="0"/>
              </a:rPr>
              <a:t>servizio di mediazione culturale;</a:t>
            </a:r>
            <a:endParaRPr lang="it-IT" sz="2000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</a:rPr>
              <a:t>servizio di pronto intervento sociale.</a:t>
            </a:r>
            <a:endParaRPr lang="it-IT" sz="2000" dirty="0">
              <a:solidFill>
                <a:schemeClr val="tx2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6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0648"/>
            <a:ext cx="1109882" cy="36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80112" y="692696"/>
            <a:ext cx="172819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Piattaforma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732240" y="1454743"/>
            <a:ext cx="17281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Servizi Sociali</a:t>
            </a: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5341494" y="1124744"/>
            <a:ext cx="864095" cy="33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 flipV="1">
            <a:off x="6660232" y="1124744"/>
            <a:ext cx="936104" cy="329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477397" y="1471169"/>
            <a:ext cx="17281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CPI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477397" y="1844824"/>
            <a:ext cx="3983035" cy="440120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Da 8 a 16 ore settimanali impegnati in </a:t>
            </a:r>
            <a:r>
              <a:rPr lang="it-IT" sz="2800" b="1" u="sng" dirty="0">
                <a:solidFill>
                  <a:schemeClr val="bg1"/>
                </a:solidFill>
              </a:rPr>
              <a:t>Progetti utili alla collettività </a:t>
            </a:r>
            <a:r>
              <a:rPr lang="it-IT" sz="2800" b="1" dirty="0">
                <a:solidFill>
                  <a:schemeClr val="bg1"/>
                </a:solidFill>
              </a:rPr>
              <a:t>presso i Comuni di residenza.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Decreto Ministeriale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I Comuni attivano e comunicano i Progetti  su piattaforma ministeriale.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INAIL e RC a carico del Fondo</a:t>
            </a:r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xmlns="" id="{522D748B-1DE6-4380-B51B-5BED6C5D60CC}"/>
              </a:ext>
            </a:extLst>
          </p:cNvPr>
          <p:cNvSpPr txBox="1">
            <a:spLocks/>
          </p:cNvSpPr>
          <p:nvPr/>
        </p:nvSpPr>
        <p:spPr>
          <a:xfrm>
            <a:off x="607564" y="548680"/>
            <a:ext cx="3532388" cy="59831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 u="sng" dirty="0">
                <a:solidFill>
                  <a:srgbClr val="FF0000"/>
                </a:solidFill>
                <a:latin typeface="Arial Nova Cond" panose="020B0506020202020204" pitchFamily="34" charset="0"/>
              </a:rPr>
              <a:t>CONDIZIONALITA’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DID (CPI, Ente di Patronato)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Firma Patto per il lavoro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Firma Patto per l’inclusione Sociale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Adesione ai PUC</a:t>
            </a:r>
          </a:p>
          <a:p>
            <a:r>
              <a:rPr lang="it-IT" sz="2000" b="1" u="sng" dirty="0">
                <a:solidFill>
                  <a:schemeClr val="tx2"/>
                </a:solidFill>
                <a:latin typeface="Arial Nova Cond" panose="020B0506020202020204" pitchFamily="34" charset="0"/>
              </a:rPr>
              <a:t>Soggetti Obbligati:</a:t>
            </a:r>
          </a:p>
          <a:p>
            <a:r>
              <a:rPr lang="it-IT" sz="20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Maggiorenni, </a:t>
            </a:r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«disoccupati» - Circolare ANPAL 01 2019 - non frequentanti studi</a:t>
            </a:r>
          </a:p>
          <a:p>
            <a:r>
              <a:rPr lang="it-IT" sz="20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Soggetti ESCLUSI: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Pensionati o Over 65, Nuclei </a:t>
            </a:r>
            <a:r>
              <a:rPr lang="it-IT" sz="1200" b="1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PdC</a:t>
            </a:r>
            <a:endParaRPr lang="it-IT" sz="1200" b="1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Disabili (Legge 68)</a:t>
            </a:r>
          </a:p>
          <a:p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Soggetti che possono essere ESONERATI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Care </a:t>
            </a:r>
            <a:r>
              <a:rPr lang="it-IT" sz="1200" b="1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giver</a:t>
            </a:r>
            <a:r>
              <a:rPr lang="it-IT" sz="12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 (figli minori 3 anni, familiari con disabilità grave o non autosufficienti)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Formazione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Disoccupati – </a:t>
            </a:r>
            <a:r>
              <a:rPr lang="it-IT" sz="1200" b="1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Working</a:t>
            </a:r>
            <a:r>
              <a:rPr lang="it-IT" sz="12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 </a:t>
            </a:r>
            <a:r>
              <a:rPr lang="it-IT" sz="1200" b="1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Poor</a:t>
            </a:r>
            <a:endParaRPr lang="it-IT" sz="1200" b="1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r>
              <a:rPr lang="it-IT" sz="1200" b="1" dirty="0">
                <a:latin typeface="Arial Nova Cond" panose="020B0506020202020204" pitchFamily="34" charset="0"/>
              </a:rPr>
              <a:t>ESONERABILI dal Patto per il lavoro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Salute e Maternità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Tirocini</a:t>
            </a:r>
          </a:p>
        </p:txBody>
      </p:sp>
    </p:spTree>
    <p:extLst>
      <p:ext uri="{BB962C8B-B14F-4D97-AF65-F5344CB8AC3E}">
        <p14:creationId xmlns:p14="http://schemas.microsoft.com/office/powerpoint/2010/main" val="217315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Arial Nova Cond" panose="020B0506020202020204" pitchFamily="34" charset="0"/>
              </a:rPr>
              <a:t>Il Reddito di Cittadinanza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74" y="295524"/>
            <a:ext cx="1109882" cy="360000"/>
          </a:xfrm>
          <a:prstGeom prst="rect">
            <a:avLst/>
          </a:prstGeom>
        </p:spPr>
      </p:pic>
      <p:sp>
        <p:nvSpPr>
          <p:cNvPr id="13" name="Segnaposto testo 12"/>
          <p:cNvSpPr txBox="1">
            <a:spLocks noGrp="1"/>
          </p:cNvSpPr>
          <p:nvPr>
            <p:ph type="body" sz="half" idx="2"/>
          </p:nvPr>
        </p:nvSpPr>
        <p:spPr>
          <a:xfrm>
            <a:off x="586441" y="1484784"/>
            <a:ext cx="7873991" cy="5139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Reddito di Cittadinanza</a:t>
            </a:r>
          </a:p>
          <a:p>
            <a:pPr algn="ctr"/>
            <a:r>
              <a:rPr lang="it-IT" sz="2000" b="1" u="sng" dirty="0">
                <a:solidFill>
                  <a:srgbClr val="FF0000"/>
                </a:solidFill>
                <a:latin typeface="Arial Nova Cond" panose="020B0506020202020204" pitchFamily="34" charset="0"/>
              </a:rPr>
              <a:t>Riflessioni Gestionali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Promozione dell’opportunità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Supporto , consulenza ai beneficiari presso il Segretariato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Rete con Poste, CAF e Enti di patronato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Controlli comunali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Accordo CPI e </a:t>
            </a:r>
            <a:r>
              <a:rPr lang="it-IT" sz="20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EEMM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Rete con Enti di Patronato, Agenzie per il Lavoro, Agenzie Formative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Patti di inclusione – Servizi di inclusione – </a:t>
            </a:r>
            <a:r>
              <a:rPr lang="it-IT" sz="20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Tenuto agli Obblighi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Comunità inclusiva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Quota Servizi Fondo Povertà - </a:t>
            </a:r>
            <a:r>
              <a:rPr lang="it-IT" sz="2000" b="1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PAiS</a:t>
            </a:r>
            <a:endParaRPr lang="it-IT" sz="2000" b="1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Progetti utili alla collettività - </a:t>
            </a:r>
            <a:r>
              <a:rPr lang="it-IT" sz="20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Immagine</a:t>
            </a:r>
          </a:p>
        </p:txBody>
      </p:sp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94343EEC-9F01-4B3C-859B-90B8AC36D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0" y="295524"/>
            <a:ext cx="3506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Arial Nova Cond" panose="020B0506020202020204" pitchFamily="34" charset="0"/>
              </a:rPr>
              <a:t>Il Reddito di Cittadinanza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06" y="6381328"/>
            <a:ext cx="1109882" cy="360000"/>
          </a:xfrm>
          <a:prstGeom prst="rect">
            <a:avLst/>
          </a:prstGeom>
        </p:spPr>
      </p:pic>
      <p:sp>
        <p:nvSpPr>
          <p:cNvPr id="12" name="Segnaposto testo 12"/>
          <p:cNvSpPr txBox="1">
            <a:spLocks noGrp="1"/>
          </p:cNvSpPr>
          <p:nvPr>
            <p:ph type="body" sz="half" idx="2"/>
          </p:nvPr>
        </p:nvSpPr>
        <p:spPr>
          <a:xfrm>
            <a:off x="539552" y="2473732"/>
            <a:ext cx="828092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Regione Abruzzo: 19.429 nuclei beneficiari</a:t>
            </a:r>
          </a:p>
        </p:txBody>
      </p:sp>
      <p:sp>
        <p:nvSpPr>
          <p:cNvPr id="15" name="Segnaposto testo 12"/>
          <p:cNvSpPr txBox="1">
            <a:spLocks/>
          </p:cNvSpPr>
          <p:nvPr/>
        </p:nvSpPr>
        <p:spPr>
          <a:xfrm>
            <a:off x="539552" y="3284984"/>
            <a:ext cx="720479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Il 3,48 % dei nuclei residenti</a:t>
            </a:r>
          </a:p>
        </p:txBody>
      </p:sp>
      <p:sp>
        <p:nvSpPr>
          <p:cNvPr id="17" name="Segnaposto testo 12"/>
          <p:cNvSpPr txBox="1">
            <a:spLocks/>
          </p:cNvSpPr>
          <p:nvPr/>
        </p:nvSpPr>
        <p:spPr>
          <a:xfrm>
            <a:off x="532654" y="4417948"/>
            <a:ext cx="721169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Ambito di Avezzano: 5,57 </a:t>
            </a:r>
          </a:p>
        </p:txBody>
      </p:sp>
      <p:pic>
        <p:nvPicPr>
          <p:cNvPr id="13" name="Immagine 12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0C712D46-1A06-4A41-9177-2E9024606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0" y="295524"/>
            <a:ext cx="3506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9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831677"/>
            <a:ext cx="3982810" cy="102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879E9CD-F3B0-458C-B946-4BE17FFF25AF}"/>
              </a:ext>
            </a:extLst>
          </p:cNvPr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Segnaposto contenuto 12">
            <a:extLst>
              <a:ext uri="{FF2B5EF4-FFF2-40B4-BE49-F238E27FC236}">
                <a16:creationId xmlns:a16="http://schemas.microsoft.com/office/drawing/2014/main" xmlns="" id="{35284443-7033-4FE4-947E-DE08357BA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06" y="6381328"/>
            <a:ext cx="1109882" cy="360000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9739687D-67E8-4D4D-A271-83F7E3EF9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07083"/>
              </p:ext>
            </p:extLst>
          </p:nvPr>
        </p:nvGraphicFramePr>
        <p:xfrm>
          <a:off x="1763688" y="1412776"/>
          <a:ext cx="609091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58B00DBC-B5CE-44FA-8229-089D6ECA0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0" y="295524"/>
            <a:ext cx="3506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831677"/>
            <a:ext cx="3982810" cy="102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879E9CD-F3B0-458C-B946-4BE17FFF25AF}"/>
              </a:ext>
            </a:extLst>
          </p:cNvPr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Segnaposto contenuto 12">
            <a:extLst>
              <a:ext uri="{FF2B5EF4-FFF2-40B4-BE49-F238E27FC236}">
                <a16:creationId xmlns:a16="http://schemas.microsoft.com/office/drawing/2014/main" xmlns="" id="{35284443-7033-4FE4-947E-DE08357BA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06" y="6381328"/>
            <a:ext cx="1109882" cy="360000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2DD43B43-8043-41B9-82FC-C194D5F82D58}"/>
              </a:ext>
            </a:extLst>
          </p:cNvPr>
          <p:cNvSpPr/>
          <p:nvPr/>
        </p:nvSpPr>
        <p:spPr>
          <a:xfrm>
            <a:off x="1115616" y="2492896"/>
            <a:ext cx="237626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xmlns="" id="{AB2B2290-7360-40F8-83DA-C8CA6057838A}"/>
              </a:ext>
            </a:extLst>
          </p:cNvPr>
          <p:cNvSpPr/>
          <p:nvPr/>
        </p:nvSpPr>
        <p:spPr>
          <a:xfrm>
            <a:off x="4535996" y="1124744"/>
            <a:ext cx="237626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D31900C2-B5A9-4A4E-9E6C-BA8E276820C7}"/>
              </a:ext>
            </a:extLst>
          </p:cNvPr>
          <p:cNvSpPr/>
          <p:nvPr/>
        </p:nvSpPr>
        <p:spPr>
          <a:xfrm>
            <a:off x="4542495" y="2481461"/>
            <a:ext cx="237626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FB12840A-249C-4360-B8D3-4DDEA949F602}"/>
              </a:ext>
            </a:extLst>
          </p:cNvPr>
          <p:cNvSpPr/>
          <p:nvPr/>
        </p:nvSpPr>
        <p:spPr>
          <a:xfrm>
            <a:off x="4542495" y="3838178"/>
            <a:ext cx="237626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xmlns="" id="{64655A74-5159-4D4F-9864-6D6C617B151D}"/>
              </a:ext>
            </a:extLst>
          </p:cNvPr>
          <p:cNvCxnSpPr/>
          <p:nvPr/>
        </p:nvCxnSpPr>
        <p:spPr>
          <a:xfrm flipV="1">
            <a:off x="3563888" y="1772816"/>
            <a:ext cx="864096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7BB78DE3-DA70-49A9-A653-C648DDD4AB6F}"/>
              </a:ext>
            </a:extLst>
          </p:cNvPr>
          <p:cNvCxnSpPr>
            <a:stCxn id="6" idx="3"/>
          </p:cNvCxnSpPr>
          <p:nvPr/>
        </p:nvCxnSpPr>
        <p:spPr>
          <a:xfrm>
            <a:off x="3491880" y="306896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72E4068F-B5E1-45C9-BF5F-FD3F77198AB5}"/>
              </a:ext>
            </a:extLst>
          </p:cNvPr>
          <p:cNvCxnSpPr>
            <a:stCxn id="6" idx="3"/>
          </p:cNvCxnSpPr>
          <p:nvPr/>
        </p:nvCxnSpPr>
        <p:spPr>
          <a:xfrm>
            <a:off x="3491880" y="3068960"/>
            <a:ext cx="936104" cy="1345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0D9DD1A9-17E4-4C61-852C-06A054B35949}"/>
              </a:ext>
            </a:extLst>
          </p:cNvPr>
          <p:cNvSpPr txBox="1"/>
          <p:nvPr/>
        </p:nvSpPr>
        <p:spPr>
          <a:xfrm>
            <a:off x="1749011" y="280735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tx2"/>
                </a:solidFill>
                <a:latin typeface="Arial Nova Cond" panose="020B0506020202020204" pitchFamily="34" charset="0"/>
              </a:rPr>
              <a:t>19.429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54D4F85D-3634-4EFA-A22E-84A4B6DA10C3}"/>
              </a:ext>
            </a:extLst>
          </p:cNvPr>
          <p:cNvSpPr txBox="1"/>
          <p:nvPr/>
        </p:nvSpPr>
        <p:spPr>
          <a:xfrm>
            <a:off x="4743790" y="1223754"/>
            <a:ext cx="19736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  <a:latin typeface="Arial Nova Cond" panose="020B0506020202020204" pitchFamily="34" charset="0"/>
              </a:rPr>
              <a:t>3.429</a:t>
            </a:r>
          </a:p>
          <a:p>
            <a:pPr algn="ctr"/>
            <a:r>
              <a:rPr lang="it-IT" sz="2800" dirty="0">
                <a:solidFill>
                  <a:schemeClr val="tx2"/>
                </a:solidFill>
                <a:latin typeface="Arial Nova Cond" panose="020B0506020202020204" pitchFamily="34" charset="0"/>
              </a:rPr>
              <a:t>Non Tenuti ?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3EB73A86-76B3-4908-BFC8-EC840FDBEEE6}"/>
              </a:ext>
            </a:extLst>
          </p:cNvPr>
          <p:cNvSpPr txBox="1"/>
          <p:nvPr/>
        </p:nvSpPr>
        <p:spPr>
          <a:xfrm>
            <a:off x="4739191" y="3880435"/>
            <a:ext cx="20476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  <a:latin typeface="Arial Nova Cond" panose="020B0506020202020204" pitchFamily="34" charset="0"/>
              </a:rPr>
              <a:t>8.000</a:t>
            </a:r>
          </a:p>
          <a:p>
            <a:pPr algn="ctr"/>
            <a:r>
              <a:rPr lang="it-IT" sz="2400" dirty="0">
                <a:solidFill>
                  <a:schemeClr val="tx2"/>
                </a:solidFill>
                <a:latin typeface="Arial Nova Cond" panose="020B0506020202020204" pitchFamily="34" charset="0"/>
              </a:rPr>
              <a:t>Patti lavoro CPI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2F337D29-EFE9-4BF2-8CB8-F96A45EC0EEA}"/>
              </a:ext>
            </a:extLst>
          </p:cNvPr>
          <p:cNvSpPr txBox="1"/>
          <p:nvPr/>
        </p:nvSpPr>
        <p:spPr>
          <a:xfrm>
            <a:off x="4699291" y="2519898"/>
            <a:ext cx="2062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  <a:latin typeface="Arial Nova Cond" panose="020B0506020202020204" pitchFamily="34" charset="0"/>
              </a:rPr>
              <a:t>8.000</a:t>
            </a:r>
          </a:p>
          <a:p>
            <a:pPr algn="ctr"/>
            <a:r>
              <a:rPr lang="it-IT" sz="1600" dirty="0">
                <a:solidFill>
                  <a:srgbClr val="FF0000"/>
                </a:solidFill>
                <a:latin typeface="Arial Nova Cond" panose="020B0506020202020204" pitchFamily="34" charset="0"/>
              </a:rPr>
              <a:t>Patti Inclusione Sociale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9329788D-AC16-4ABE-8F8B-406146618511}"/>
              </a:ext>
            </a:extLst>
          </p:cNvPr>
          <p:cNvSpPr/>
          <p:nvPr/>
        </p:nvSpPr>
        <p:spPr>
          <a:xfrm>
            <a:off x="4427984" y="2384884"/>
            <a:ext cx="2664296" cy="2772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67D346A4-F460-4565-8D06-FC0396AAE4DD}"/>
              </a:ext>
            </a:extLst>
          </p:cNvPr>
          <p:cNvSpPr txBox="1"/>
          <p:nvPr/>
        </p:nvSpPr>
        <p:spPr>
          <a:xfrm>
            <a:off x="7402540" y="3427990"/>
            <a:ext cx="801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 Nova Cond" panose="020B0506020202020204" pitchFamily="34" charset="0"/>
              </a:rPr>
              <a:t>PUC</a:t>
            </a:r>
          </a:p>
        </p:txBody>
      </p:sp>
      <p:pic>
        <p:nvPicPr>
          <p:cNvPr id="24" name="Immagine 23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6F3966C7-B519-4CD3-941C-1049B4141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0" y="295524"/>
            <a:ext cx="3506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Arial Nova Cond" panose="020B0506020202020204" pitchFamily="34" charset="0"/>
              </a:rPr>
              <a:t>Il Reddito di Cittadinanza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9320"/>
            <a:ext cx="1109882" cy="360000"/>
          </a:xfrm>
          <a:prstGeom prst="rect">
            <a:avLst/>
          </a:prstGeom>
        </p:spPr>
      </p:pic>
      <p:sp>
        <p:nvSpPr>
          <p:cNvPr id="13" name="Segnaposto testo 12"/>
          <p:cNvSpPr txBox="1">
            <a:spLocks noGrp="1"/>
          </p:cNvSpPr>
          <p:nvPr>
            <p:ph type="body" sz="half" idx="2"/>
          </p:nvPr>
        </p:nvSpPr>
        <p:spPr>
          <a:xfrm>
            <a:off x="251520" y="2076524"/>
            <a:ext cx="8568952" cy="3440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>
                <a:solidFill>
                  <a:srgbClr val="FF0000"/>
                </a:solidFill>
                <a:latin typeface="Arial Nova Cond" panose="020B0506020202020204" pitchFamily="34" charset="0"/>
              </a:rPr>
              <a:t>CONDIZIONALITA’- Obblighi</a:t>
            </a:r>
          </a:p>
          <a:p>
            <a:pPr algn="ctr"/>
            <a:endParaRPr lang="it-IT" b="1" u="sng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3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DID (On Line, CPI, Ente di Patronato)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3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Firma Patto per il lavoro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36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Firma Patto per l’inclusione Sociale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3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Adesione ai PUC</a:t>
            </a:r>
          </a:p>
        </p:txBody>
      </p:sp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C38DF561-EF8F-4CCB-B35B-08524D12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0" y="295524"/>
            <a:ext cx="3506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Arial Nova Cond" panose="020B0506020202020204" pitchFamily="34" charset="0"/>
              </a:rPr>
              <a:t>Il Reddito di Cittadinanza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8640"/>
            <a:ext cx="1109882" cy="360000"/>
          </a:xfrm>
          <a:prstGeom prst="rect">
            <a:avLst/>
          </a:prstGeom>
        </p:spPr>
      </p:pic>
      <p:sp>
        <p:nvSpPr>
          <p:cNvPr id="13" name="Segnaposto testo 12"/>
          <p:cNvSpPr txBox="1">
            <a:spLocks noGrp="1"/>
          </p:cNvSpPr>
          <p:nvPr>
            <p:ph type="body" sz="half" idx="2"/>
          </p:nvPr>
        </p:nvSpPr>
        <p:spPr>
          <a:xfrm>
            <a:off x="251520" y="2315078"/>
            <a:ext cx="8568952" cy="3453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>
                <a:solidFill>
                  <a:srgbClr val="FF0000"/>
                </a:solidFill>
                <a:latin typeface="Arial Nova Cond" panose="020B0506020202020204" pitchFamily="34" charset="0"/>
              </a:rPr>
              <a:t>All’interno del NUCLEO</a:t>
            </a:r>
          </a:p>
          <a:p>
            <a:pPr algn="ctr"/>
            <a:r>
              <a:rPr lang="it-IT" sz="3600" b="1" u="sng" dirty="0">
                <a:solidFill>
                  <a:srgbClr val="FF0000"/>
                </a:solidFill>
                <a:latin typeface="Arial Nova Cond" panose="020B0506020202020204" pitchFamily="34" charset="0"/>
              </a:rPr>
              <a:t>Soggetti «Tenuti agli Obblighi»:</a:t>
            </a:r>
          </a:p>
          <a:p>
            <a:endParaRPr lang="it-IT" sz="3600" b="1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algn="ctr"/>
            <a:r>
              <a:rPr lang="it-IT" sz="32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Maggiorenni, «disoccupati» </a:t>
            </a:r>
          </a:p>
          <a:p>
            <a:pPr algn="ctr"/>
            <a:r>
              <a:rPr lang="it-IT" sz="32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e non frequentanti studi</a:t>
            </a:r>
          </a:p>
          <a:p>
            <a:endParaRPr lang="it-IT" sz="1600" b="1" dirty="0">
              <a:solidFill>
                <a:srgbClr val="FF0000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96" y="1700808"/>
            <a:ext cx="1477392" cy="1253361"/>
          </a:xfrm>
          <a:prstGeom prst="rect">
            <a:avLst/>
          </a:prstGeom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89EA93F3-0DE9-4A10-B909-7A7F15373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0" y="295524"/>
            <a:ext cx="3506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8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</a:rPr>
              <a:t>Il Reddito di Cittadinanza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0648"/>
            <a:ext cx="1109882" cy="360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24FE424D-4564-4643-8E87-0F9501ECDD03}"/>
              </a:ext>
            </a:extLst>
          </p:cNvPr>
          <p:cNvSpPr/>
          <p:nvPr/>
        </p:nvSpPr>
        <p:spPr>
          <a:xfrm>
            <a:off x="611560" y="1916832"/>
            <a:ext cx="8252345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Soggetti Disoccupati</a:t>
            </a:r>
          </a:p>
          <a:p>
            <a:endParaRPr lang="it-IT" sz="2400" b="1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Circolare ANPAL 01 2019</a:t>
            </a:r>
          </a:p>
          <a:p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Sono in “stato di disoccupazione”, i soggetti che rilasciano la DID e che </a:t>
            </a:r>
            <a:r>
              <a:rPr lang="it-IT" b="1" i="1" dirty="0">
                <a:solidFill>
                  <a:schemeClr val="tx2"/>
                </a:solidFill>
                <a:latin typeface="Arial Nova Cond" panose="020B0506020202020204" pitchFamily="34" charset="0"/>
              </a:rPr>
              <a:t>alternativamente </a:t>
            </a:r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soddisfano uno dei seguenti requisiti: </a:t>
            </a:r>
          </a:p>
          <a:p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- non svolgono attività lavorativa sia di tipo subordinato che autonomo; </a:t>
            </a:r>
          </a:p>
          <a:p>
            <a:pPr marL="285750" indent="-285750">
              <a:buFontTx/>
              <a:buChar char="-"/>
            </a:pPr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sono lavoratori il cui reddito da lavoro dipendente o autonomo corrisponde a un’imposta lorda pari o inferiore alle detrazioni spettanti ai sensi dell’articolo 13 del testo unico delle imposte sui redditi di cui al D.P.R. n. 917/1986.</a:t>
            </a:r>
          </a:p>
          <a:p>
            <a:pPr marL="285750" indent="-285750">
              <a:buFontTx/>
              <a:buChar char="-"/>
            </a:pPr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Nel caso del lavoro dipendente, tale reddito è quantificabile, alla luce della normativa vigente, in € 8.145 annui. </a:t>
            </a:r>
          </a:p>
          <a:p>
            <a:pPr marL="285750" indent="-285750">
              <a:buFontTx/>
              <a:buChar char="-"/>
            </a:pPr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</a:rPr>
              <a:t>in caso di attività di lavoro autonomo, il limite esente da imposizione fiscale è, nella generalità dei casi, quantificabile in € 4.800 annui. </a:t>
            </a:r>
          </a:p>
        </p:txBody>
      </p:sp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794AE0BE-6A27-4255-BD19-92DB1288F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71" y="6157122"/>
            <a:ext cx="3506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5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Arial Nova Cond" panose="020B0506020202020204" pitchFamily="34" charset="0"/>
              </a:rPr>
              <a:t>Il Reddito di Cittadinanza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" cy="1374700"/>
          </a:xfrm>
        </p:spPr>
      </p:pic>
      <p:sp>
        <p:nvSpPr>
          <p:cNvPr id="7" name="Rettangolo 6"/>
          <p:cNvSpPr/>
          <p:nvPr/>
        </p:nvSpPr>
        <p:spPr>
          <a:xfrm>
            <a:off x="35496" y="44624"/>
            <a:ext cx="9001000" cy="676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73" y="6291799"/>
            <a:ext cx="1109882" cy="360000"/>
          </a:xfrm>
          <a:prstGeom prst="rect">
            <a:avLst/>
          </a:prstGeom>
        </p:spPr>
      </p:pic>
      <p:sp>
        <p:nvSpPr>
          <p:cNvPr id="13" name="Segnaposto testo 12"/>
          <p:cNvSpPr txBox="1">
            <a:spLocks noGrp="1"/>
          </p:cNvSpPr>
          <p:nvPr>
            <p:ph type="body" sz="half" idx="2"/>
          </p:nvPr>
        </p:nvSpPr>
        <p:spPr>
          <a:xfrm>
            <a:off x="607564" y="1912530"/>
            <a:ext cx="8068892" cy="36994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u="sng" dirty="0">
                <a:solidFill>
                  <a:srgbClr val="FF0000"/>
                </a:solidFill>
                <a:latin typeface="Arial Nova Cond" panose="020B0506020202020204" pitchFamily="34" charset="0"/>
              </a:rPr>
              <a:t>All’interno del NUCLEO</a:t>
            </a:r>
          </a:p>
          <a:p>
            <a:endParaRPr lang="it-IT" sz="1600" b="1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pPr algn="ctr"/>
            <a:r>
              <a:rPr lang="it-IT" sz="32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Soggetti NON Tenuti agli Obblighi: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8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Pensionati o Over 65 – Nuclei Beneficiari PDC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800" b="1" u="sng" dirty="0">
                <a:solidFill>
                  <a:schemeClr val="tx2"/>
                </a:solidFill>
                <a:latin typeface="Arial Nova Cond" panose="020B0506020202020204" pitchFamily="34" charset="0"/>
              </a:rPr>
              <a:t>Disabili (Legge 68)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800" b="1" u="sng" dirty="0">
                <a:solidFill>
                  <a:schemeClr val="tx2"/>
                </a:solidFill>
                <a:latin typeface="Arial Nova Cond" panose="020B0506020202020204" pitchFamily="34" charset="0"/>
              </a:rPr>
              <a:t>I NON beneficiari all’interno del nucleo (NON segnalati nel modulo di domanda)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1052736"/>
            <a:ext cx="1181639" cy="1518816"/>
          </a:xfrm>
          <a:prstGeom prst="rect">
            <a:avLst/>
          </a:prstGeom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C904A223-61DB-43DC-B557-79A7435F2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0" y="295524"/>
            <a:ext cx="3506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7042</TotalTime>
  <Words>1607</Words>
  <Application>Microsoft Macintosh PowerPoint</Application>
  <PresentationFormat>Presentazione su schermo (4:3)</PresentationFormat>
  <Paragraphs>231</Paragraphs>
  <Slides>23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di PowerPoint</vt:lpstr>
      <vt:lpstr>Il Reddito di Cittadinanza</vt:lpstr>
      <vt:lpstr>Il Reddito di Cittadinanza</vt:lpstr>
      <vt:lpstr>Presentazione di PowerPoint</vt:lpstr>
      <vt:lpstr>Presentazione di PowerPoint</vt:lpstr>
      <vt:lpstr>Il Reddito di Cittadinanza</vt:lpstr>
      <vt:lpstr>Il Reddito di Cittadinanza</vt:lpstr>
      <vt:lpstr>Il Reddito di Cittadinanza</vt:lpstr>
      <vt:lpstr>Il Reddito di Cittadinanza</vt:lpstr>
      <vt:lpstr>Il Reddito di Cittadinanza</vt:lpstr>
      <vt:lpstr>Il Reddito di Cittadinanza</vt:lpstr>
      <vt:lpstr>Il Reddito di Cittadinanza</vt:lpstr>
      <vt:lpstr>Presentazione di PowerPoint</vt:lpstr>
      <vt:lpstr>Il Reddito di Cittadinanza</vt:lpstr>
      <vt:lpstr>Presentazione di PowerPoint</vt:lpstr>
      <vt:lpstr>Presentazione di PowerPoint</vt:lpstr>
      <vt:lpstr>Presentazione di PowerPoint</vt:lpstr>
      <vt:lpstr>Le Fonti di Finanziamento</vt:lpstr>
      <vt:lpstr>Quota Servizi Fondo Povertà</vt:lpstr>
      <vt:lpstr>Quota Servizi Fondo Povertà 2018</vt:lpstr>
      <vt:lpstr>Quota Servizi Fondo Povertà</vt:lpstr>
      <vt:lpstr>Presentazione di PowerPoint</vt:lpstr>
      <vt:lpstr>Il Reddito di Cittadinanza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Ciglieri</dc:creator>
  <cp:lastModifiedBy>Alessandro Ciglieri</cp:lastModifiedBy>
  <cp:revision>265</cp:revision>
  <dcterms:created xsi:type="dcterms:W3CDTF">2019-02-03T06:08:19Z</dcterms:created>
  <dcterms:modified xsi:type="dcterms:W3CDTF">2019-12-04T07:13:38Z</dcterms:modified>
</cp:coreProperties>
</file>