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4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21.png" ContentType="image/pn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29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media/image24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2.jpeg" ContentType="image/jpeg"/>
  <Override PartName="/ppt/media/image23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A7DCC-4503-4247-82E7-19EB356A8BA6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E05B44DF-D6E9-45D2-A729-2E2CB9347ACD}">
      <dgm:prSet phldrT="[Testo]"/>
      <dgm:spPr/>
      <dgm:t>
        <a:bodyPr/>
        <a:lstStyle/>
        <a:p>
          <a:r>
            <a:rPr lang="it-IT" dirty="0"/>
            <a:t>Teoria sul disturbo post traumatico</a:t>
          </a:r>
        </a:p>
      </dgm:t>
    </dgm:pt>
    <dgm:pt modelId="{2759C25A-54D5-4668-8543-8A4942DD7239}" type="parTrans" cxnId="{7B9FBAC5-0521-40A2-BE6D-DC3E86D8E60A}">
      <dgm:prSet/>
      <dgm:spPr/>
      <dgm:t>
        <a:bodyPr/>
        <a:lstStyle/>
        <a:p>
          <a:endParaRPr lang="it-IT"/>
        </a:p>
      </dgm:t>
    </dgm:pt>
    <dgm:pt modelId="{4FF0EB7C-D16F-45CF-B13C-5365768EDE61}" type="sibTrans" cxnId="{7B9FBAC5-0521-40A2-BE6D-DC3E86D8E60A}">
      <dgm:prSet/>
      <dgm:spPr/>
      <dgm:t>
        <a:bodyPr/>
        <a:lstStyle/>
        <a:p>
          <a:endParaRPr lang="it-IT"/>
        </a:p>
      </dgm:t>
    </dgm:pt>
    <dgm:pt modelId="{5F19D680-4F96-4A0D-996B-8D94881C9CC5}">
      <dgm:prSet phldrT="[Testo]"/>
      <dgm:spPr/>
      <dgm:t>
        <a:bodyPr/>
        <a:lstStyle/>
        <a:p>
          <a:r>
            <a:rPr lang="it-IT" dirty="0"/>
            <a:t>teoria sulla trasmissione trigenerazionale</a:t>
          </a:r>
        </a:p>
      </dgm:t>
    </dgm:pt>
    <dgm:pt modelId="{0DDCEBBF-AF87-43D0-B41F-4FE28F979A46}" type="parTrans" cxnId="{69AB6AEA-4950-4146-B300-D9F70678149D}">
      <dgm:prSet/>
      <dgm:spPr/>
      <dgm:t>
        <a:bodyPr/>
        <a:lstStyle/>
        <a:p>
          <a:endParaRPr lang="it-IT"/>
        </a:p>
      </dgm:t>
    </dgm:pt>
    <dgm:pt modelId="{F4F080D3-0780-410B-AE1F-96238A9AA7D5}" type="sibTrans" cxnId="{69AB6AEA-4950-4146-B300-D9F70678149D}">
      <dgm:prSet/>
      <dgm:spPr/>
      <dgm:t>
        <a:bodyPr/>
        <a:lstStyle/>
        <a:p>
          <a:endParaRPr lang="it-IT"/>
        </a:p>
      </dgm:t>
    </dgm:pt>
    <dgm:pt modelId="{3D92CB12-F8A0-4212-9B13-9B4019AC6CD1}">
      <dgm:prSet phldrT="[Testo]"/>
      <dgm:spPr/>
      <dgm:t>
        <a:bodyPr/>
        <a:lstStyle/>
        <a:p>
          <a:r>
            <a:rPr lang="it-IT" dirty="0"/>
            <a:t>Teoria dell’attaccamento</a:t>
          </a:r>
        </a:p>
      </dgm:t>
    </dgm:pt>
    <dgm:pt modelId="{8E8A60F8-A2C4-467F-838F-AB03C5B4BDB0}" type="parTrans" cxnId="{F91C85DE-F474-4C6F-AD85-A215731F84FE}">
      <dgm:prSet/>
      <dgm:spPr/>
      <dgm:t>
        <a:bodyPr/>
        <a:lstStyle/>
        <a:p>
          <a:endParaRPr lang="it-IT"/>
        </a:p>
      </dgm:t>
    </dgm:pt>
    <dgm:pt modelId="{A82B0868-6716-4084-912D-AB0A1982B714}" type="sibTrans" cxnId="{F91C85DE-F474-4C6F-AD85-A215731F84FE}">
      <dgm:prSet/>
      <dgm:spPr/>
      <dgm:t>
        <a:bodyPr/>
        <a:lstStyle/>
        <a:p>
          <a:endParaRPr lang="it-IT"/>
        </a:p>
      </dgm:t>
    </dgm:pt>
    <dgm:pt modelId="{564BABC6-6C96-48BE-B228-74418D854F12}" type="pres">
      <dgm:prSet presAssocID="{ACBA7DCC-4503-4247-82E7-19EB356A8BA6}" presName="compositeShape" presStyleCnt="0">
        <dgm:presLayoutVars>
          <dgm:chMax val="7"/>
          <dgm:dir/>
          <dgm:resizeHandles val="exact"/>
        </dgm:presLayoutVars>
      </dgm:prSet>
      <dgm:spPr/>
    </dgm:pt>
    <dgm:pt modelId="{5BCA2274-0C29-4274-8A7D-37A36FD7DD45}" type="pres">
      <dgm:prSet presAssocID="{E05B44DF-D6E9-45D2-A729-2E2CB9347ACD}" presName="circ1" presStyleLbl="vennNode1" presStyleIdx="0" presStyleCnt="3"/>
      <dgm:spPr/>
    </dgm:pt>
    <dgm:pt modelId="{DEB51B71-D6F3-4AD9-9945-25FF87A9CA63}" type="pres">
      <dgm:prSet presAssocID="{E05B44DF-D6E9-45D2-A729-2E2CB9347AC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6EB4B76-FF90-452B-92D8-C981A48BAC70}" type="pres">
      <dgm:prSet presAssocID="{5F19D680-4F96-4A0D-996B-8D94881C9CC5}" presName="circ2" presStyleLbl="vennNode1" presStyleIdx="1" presStyleCnt="3"/>
      <dgm:spPr/>
    </dgm:pt>
    <dgm:pt modelId="{5644CF36-7069-4A79-96F9-D8E487EF46E0}" type="pres">
      <dgm:prSet presAssocID="{5F19D680-4F96-4A0D-996B-8D94881C9CC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1C7A8F-9E13-4A31-A13D-063C5C73BC23}" type="pres">
      <dgm:prSet presAssocID="{3D92CB12-F8A0-4212-9B13-9B4019AC6CD1}" presName="circ3" presStyleLbl="vennNode1" presStyleIdx="2" presStyleCnt="3"/>
      <dgm:spPr/>
    </dgm:pt>
    <dgm:pt modelId="{014DAB29-C8F3-4124-B26B-08914F94828B}" type="pres">
      <dgm:prSet presAssocID="{3D92CB12-F8A0-4212-9B13-9B4019AC6CD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3815A12-631A-4C87-888C-11D8606C874B}" type="presOf" srcId="{5F19D680-4F96-4A0D-996B-8D94881C9CC5}" destId="{5644CF36-7069-4A79-96F9-D8E487EF46E0}" srcOrd="1" destOrd="0" presId="urn:microsoft.com/office/officeart/2005/8/layout/venn1"/>
    <dgm:cxn modelId="{51DD4739-1C6D-4972-AA71-918A45307215}" type="presOf" srcId="{ACBA7DCC-4503-4247-82E7-19EB356A8BA6}" destId="{564BABC6-6C96-48BE-B228-74418D854F12}" srcOrd="0" destOrd="0" presId="urn:microsoft.com/office/officeart/2005/8/layout/venn1"/>
    <dgm:cxn modelId="{28BDB63B-54A9-4E1C-A2F4-E706188F1C16}" type="presOf" srcId="{3D92CB12-F8A0-4212-9B13-9B4019AC6CD1}" destId="{DD1C7A8F-9E13-4A31-A13D-063C5C73BC23}" srcOrd="0" destOrd="0" presId="urn:microsoft.com/office/officeart/2005/8/layout/venn1"/>
    <dgm:cxn modelId="{603BF375-5B8C-41A0-9AB3-E094FD8CB15B}" type="presOf" srcId="{5F19D680-4F96-4A0D-996B-8D94881C9CC5}" destId="{76EB4B76-FF90-452B-92D8-C981A48BAC70}" srcOrd="0" destOrd="0" presId="urn:microsoft.com/office/officeart/2005/8/layout/venn1"/>
    <dgm:cxn modelId="{3C7FCD81-3223-492A-A6A0-0B37C0B6EEE6}" type="presOf" srcId="{3D92CB12-F8A0-4212-9B13-9B4019AC6CD1}" destId="{014DAB29-C8F3-4124-B26B-08914F94828B}" srcOrd="1" destOrd="0" presId="urn:microsoft.com/office/officeart/2005/8/layout/venn1"/>
    <dgm:cxn modelId="{8379D588-A3D0-44CE-8F25-2461D41F7FBC}" type="presOf" srcId="{E05B44DF-D6E9-45D2-A729-2E2CB9347ACD}" destId="{5BCA2274-0C29-4274-8A7D-37A36FD7DD45}" srcOrd="0" destOrd="0" presId="urn:microsoft.com/office/officeart/2005/8/layout/venn1"/>
    <dgm:cxn modelId="{7B9FBAC5-0521-40A2-BE6D-DC3E86D8E60A}" srcId="{ACBA7DCC-4503-4247-82E7-19EB356A8BA6}" destId="{E05B44DF-D6E9-45D2-A729-2E2CB9347ACD}" srcOrd="0" destOrd="0" parTransId="{2759C25A-54D5-4668-8543-8A4942DD7239}" sibTransId="{4FF0EB7C-D16F-45CF-B13C-5365768EDE61}"/>
    <dgm:cxn modelId="{F91C85DE-F474-4C6F-AD85-A215731F84FE}" srcId="{ACBA7DCC-4503-4247-82E7-19EB356A8BA6}" destId="{3D92CB12-F8A0-4212-9B13-9B4019AC6CD1}" srcOrd="2" destOrd="0" parTransId="{8E8A60F8-A2C4-467F-838F-AB03C5B4BDB0}" sibTransId="{A82B0868-6716-4084-912D-AB0A1982B714}"/>
    <dgm:cxn modelId="{69AB6AEA-4950-4146-B300-D9F70678149D}" srcId="{ACBA7DCC-4503-4247-82E7-19EB356A8BA6}" destId="{5F19D680-4F96-4A0D-996B-8D94881C9CC5}" srcOrd="1" destOrd="0" parTransId="{0DDCEBBF-AF87-43D0-B41F-4FE28F979A46}" sibTransId="{F4F080D3-0780-410B-AE1F-96238A9AA7D5}"/>
    <dgm:cxn modelId="{EDE36DF8-6AF4-4E82-A0EA-093A7ADF7448}" type="presOf" srcId="{E05B44DF-D6E9-45D2-A729-2E2CB9347ACD}" destId="{DEB51B71-D6F3-4AD9-9945-25FF87A9CA63}" srcOrd="1" destOrd="0" presId="urn:microsoft.com/office/officeart/2005/8/layout/venn1"/>
    <dgm:cxn modelId="{2A7448C4-CA93-4DDF-957A-0760F5C74B16}" type="presParOf" srcId="{564BABC6-6C96-48BE-B228-74418D854F12}" destId="{5BCA2274-0C29-4274-8A7D-37A36FD7DD45}" srcOrd="0" destOrd="0" presId="urn:microsoft.com/office/officeart/2005/8/layout/venn1"/>
    <dgm:cxn modelId="{5951157C-909F-467C-8264-CA559845B47E}" type="presParOf" srcId="{564BABC6-6C96-48BE-B228-74418D854F12}" destId="{DEB51B71-D6F3-4AD9-9945-25FF87A9CA63}" srcOrd="1" destOrd="0" presId="urn:microsoft.com/office/officeart/2005/8/layout/venn1"/>
    <dgm:cxn modelId="{D687EC5F-B362-4F6F-B5A5-B772CF6878E8}" type="presParOf" srcId="{564BABC6-6C96-48BE-B228-74418D854F12}" destId="{76EB4B76-FF90-452B-92D8-C981A48BAC70}" srcOrd="2" destOrd="0" presId="urn:microsoft.com/office/officeart/2005/8/layout/venn1"/>
    <dgm:cxn modelId="{F72C2143-6E3C-4C1F-88A2-09EB1608F30A}" type="presParOf" srcId="{564BABC6-6C96-48BE-B228-74418D854F12}" destId="{5644CF36-7069-4A79-96F9-D8E487EF46E0}" srcOrd="3" destOrd="0" presId="urn:microsoft.com/office/officeart/2005/8/layout/venn1"/>
    <dgm:cxn modelId="{ABF9FF3A-DBC1-47EA-A904-DC3050464557}" type="presParOf" srcId="{564BABC6-6C96-48BE-B228-74418D854F12}" destId="{DD1C7A8F-9E13-4A31-A13D-063C5C73BC23}" srcOrd="4" destOrd="0" presId="urn:microsoft.com/office/officeart/2005/8/layout/venn1"/>
    <dgm:cxn modelId="{3FACF7AF-8B66-4BD8-89C9-938BD751DC90}" type="presParOf" srcId="{564BABC6-6C96-48BE-B228-74418D854F12}" destId="{014DAB29-C8F3-4124-B26B-08914F94828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5E1FDE-5DFF-4129-A5EA-630B516EE91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6ACC595C-7A7F-498A-B477-D3BDA36D1B8B}">
      <dgm:prSet/>
      <dgm:spPr/>
      <dgm:t>
        <a:bodyPr/>
        <a:lstStyle/>
        <a:p>
          <a:pPr rtl="0"/>
          <a:r>
            <a:rPr lang="it-IT"/>
            <a:t>Comporta un meccanismo di difesa dissociativo.</a:t>
          </a:r>
        </a:p>
      </dgm:t>
    </dgm:pt>
    <dgm:pt modelId="{D9CA180C-D6DE-4F5E-8BAD-4F8174A3A894}" type="parTrans" cxnId="{238386FF-82CF-46EA-AFDB-D5001F793043}">
      <dgm:prSet/>
      <dgm:spPr/>
      <dgm:t>
        <a:bodyPr/>
        <a:lstStyle/>
        <a:p>
          <a:endParaRPr lang="it-IT"/>
        </a:p>
      </dgm:t>
    </dgm:pt>
    <dgm:pt modelId="{93B4E52F-8BA0-4867-B794-D9FE1DE6F49B}" type="sibTrans" cxnId="{238386FF-82CF-46EA-AFDB-D5001F793043}">
      <dgm:prSet/>
      <dgm:spPr/>
      <dgm:t>
        <a:bodyPr/>
        <a:lstStyle/>
        <a:p>
          <a:endParaRPr lang="it-IT"/>
        </a:p>
      </dgm:t>
    </dgm:pt>
    <dgm:pt modelId="{7C202658-143B-43DF-B0C4-87B8FD01763F}">
      <dgm:prSet/>
      <dgm:spPr/>
      <dgm:t>
        <a:bodyPr/>
        <a:lstStyle/>
        <a:p>
          <a:pPr rtl="0"/>
          <a:r>
            <a:rPr lang="it-IT"/>
            <a:t>Il vissuto del trauma riguarda la psiche come il corpo che ne custodisce memoria.</a:t>
          </a:r>
        </a:p>
      </dgm:t>
    </dgm:pt>
    <dgm:pt modelId="{4AD56EDC-F1B1-4610-A962-5B5BC64E006E}" type="sibTrans" cxnId="{C0E4137D-555F-4779-9FE1-390312F64AE2}">
      <dgm:prSet/>
      <dgm:spPr/>
      <dgm:t>
        <a:bodyPr/>
        <a:lstStyle/>
        <a:p>
          <a:endParaRPr lang="it-IT"/>
        </a:p>
      </dgm:t>
    </dgm:pt>
    <dgm:pt modelId="{E104D3F1-1AA4-4742-BEDF-8F8CDE59B06E}" type="parTrans" cxnId="{C0E4137D-555F-4779-9FE1-390312F64AE2}">
      <dgm:prSet/>
      <dgm:spPr/>
      <dgm:t>
        <a:bodyPr/>
        <a:lstStyle/>
        <a:p>
          <a:endParaRPr lang="it-IT"/>
        </a:p>
      </dgm:t>
    </dgm:pt>
    <dgm:pt modelId="{F9AD2889-1D3C-4AC8-A54D-D32350CBF0A5}">
      <dgm:prSet/>
      <dgm:spPr/>
      <dgm:t>
        <a:bodyPr/>
        <a:lstStyle/>
        <a:p>
          <a:pPr rtl="0"/>
          <a:r>
            <a:rPr lang="it-IT"/>
            <a:t>Il soggetto ha provato, assistito o si è trovato di fronte ad un evento percepito come potenzialmente mortale, con il pericolo di vita o di gravi ferite, o di una minaccia alla propria integrità psicofisica o a quella degli altri.</a:t>
          </a:r>
        </a:p>
      </dgm:t>
    </dgm:pt>
    <dgm:pt modelId="{0DFE2330-C1E1-4827-9C34-8CBD13BF7086}" type="sibTrans" cxnId="{7CEA2D56-F1B5-4490-A7FC-110B7278EF40}">
      <dgm:prSet/>
      <dgm:spPr/>
      <dgm:t>
        <a:bodyPr/>
        <a:lstStyle/>
        <a:p>
          <a:endParaRPr lang="it-IT"/>
        </a:p>
      </dgm:t>
    </dgm:pt>
    <dgm:pt modelId="{82F09234-898C-4D6F-9C3D-94206FCFE961}" type="parTrans" cxnId="{7CEA2D56-F1B5-4490-A7FC-110B7278EF40}">
      <dgm:prSet/>
      <dgm:spPr/>
      <dgm:t>
        <a:bodyPr/>
        <a:lstStyle/>
        <a:p>
          <a:endParaRPr lang="it-IT"/>
        </a:p>
      </dgm:t>
    </dgm:pt>
    <dgm:pt modelId="{CBAD9405-0C79-4D79-AD18-0FDA688FB86B}" type="pres">
      <dgm:prSet presAssocID="{D35E1FDE-5DFF-4129-A5EA-630B516EE91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ED0FBEE-6258-4BF4-A501-7C30286BF796}" type="pres">
      <dgm:prSet presAssocID="{F9AD2889-1D3C-4AC8-A54D-D32350CBF0A5}" presName="circle1" presStyleLbl="node1" presStyleIdx="0" presStyleCnt="3"/>
      <dgm:spPr/>
    </dgm:pt>
    <dgm:pt modelId="{0F58CDC8-187C-45D9-9C9D-EB23B597D6D9}" type="pres">
      <dgm:prSet presAssocID="{F9AD2889-1D3C-4AC8-A54D-D32350CBF0A5}" presName="space" presStyleCnt="0"/>
      <dgm:spPr/>
    </dgm:pt>
    <dgm:pt modelId="{3D55FBFC-A7F5-4920-80B2-8D497AA0302C}" type="pres">
      <dgm:prSet presAssocID="{F9AD2889-1D3C-4AC8-A54D-D32350CBF0A5}" presName="rect1" presStyleLbl="alignAcc1" presStyleIdx="0" presStyleCnt="3"/>
      <dgm:spPr/>
    </dgm:pt>
    <dgm:pt modelId="{A48BB9C7-5012-4181-806C-EBFEA751AB20}" type="pres">
      <dgm:prSet presAssocID="{7C202658-143B-43DF-B0C4-87B8FD01763F}" presName="vertSpace2" presStyleLbl="node1" presStyleIdx="0" presStyleCnt="3"/>
      <dgm:spPr/>
    </dgm:pt>
    <dgm:pt modelId="{66E0E1EE-2E15-4E48-8460-434FA45A9805}" type="pres">
      <dgm:prSet presAssocID="{7C202658-143B-43DF-B0C4-87B8FD01763F}" presName="circle2" presStyleLbl="node1" presStyleIdx="1" presStyleCnt="3"/>
      <dgm:spPr/>
    </dgm:pt>
    <dgm:pt modelId="{60AD0843-E006-4204-B96D-EE44E3FC1DE0}" type="pres">
      <dgm:prSet presAssocID="{7C202658-143B-43DF-B0C4-87B8FD01763F}" presName="rect2" presStyleLbl="alignAcc1" presStyleIdx="1" presStyleCnt="3"/>
      <dgm:spPr/>
    </dgm:pt>
    <dgm:pt modelId="{F3BFC872-2BC7-4209-90AB-81070B3B2919}" type="pres">
      <dgm:prSet presAssocID="{6ACC595C-7A7F-498A-B477-D3BDA36D1B8B}" presName="vertSpace3" presStyleLbl="node1" presStyleIdx="1" presStyleCnt="3"/>
      <dgm:spPr/>
    </dgm:pt>
    <dgm:pt modelId="{D0FAC1FC-0E9D-4229-8CC7-5A9C25AA7882}" type="pres">
      <dgm:prSet presAssocID="{6ACC595C-7A7F-498A-B477-D3BDA36D1B8B}" presName="circle3" presStyleLbl="node1" presStyleIdx="2" presStyleCnt="3"/>
      <dgm:spPr/>
    </dgm:pt>
    <dgm:pt modelId="{13B39A2F-5EEC-4EFE-BC59-3FAE51B021E0}" type="pres">
      <dgm:prSet presAssocID="{6ACC595C-7A7F-498A-B477-D3BDA36D1B8B}" presName="rect3" presStyleLbl="alignAcc1" presStyleIdx="2" presStyleCnt="3"/>
      <dgm:spPr/>
    </dgm:pt>
    <dgm:pt modelId="{F9CFF96C-9C44-45C0-AAE3-DAAD9F9D39F0}" type="pres">
      <dgm:prSet presAssocID="{F9AD2889-1D3C-4AC8-A54D-D32350CBF0A5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A4BE70BB-1E2E-4871-A461-4C9F74848580}" type="pres">
      <dgm:prSet presAssocID="{7C202658-143B-43DF-B0C4-87B8FD01763F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2F63641-ED4C-4E8C-97F1-A71283917FDA}" type="pres">
      <dgm:prSet presAssocID="{6ACC595C-7A7F-498A-B477-D3BDA36D1B8B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4324E60E-3A8B-4BF9-B7C3-8940BF6D023B}" type="presOf" srcId="{F9AD2889-1D3C-4AC8-A54D-D32350CBF0A5}" destId="{3D55FBFC-A7F5-4920-80B2-8D497AA0302C}" srcOrd="0" destOrd="0" presId="urn:microsoft.com/office/officeart/2005/8/layout/target3"/>
    <dgm:cxn modelId="{B316015D-B862-404F-A79E-D1E0178A6E3E}" type="presOf" srcId="{6ACC595C-7A7F-498A-B477-D3BDA36D1B8B}" destId="{13B39A2F-5EEC-4EFE-BC59-3FAE51B021E0}" srcOrd="0" destOrd="0" presId="urn:microsoft.com/office/officeart/2005/8/layout/target3"/>
    <dgm:cxn modelId="{CE7BAF44-BF39-4296-84E2-CEE2FE4E5B48}" type="presOf" srcId="{D35E1FDE-5DFF-4129-A5EA-630B516EE912}" destId="{CBAD9405-0C79-4D79-AD18-0FDA688FB86B}" srcOrd="0" destOrd="0" presId="urn:microsoft.com/office/officeart/2005/8/layout/target3"/>
    <dgm:cxn modelId="{C1F9ED64-EEC4-4E23-A151-F803FFBEB163}" type="presOf" srcId="{F9AD2889-1D3C-4AC8-A54D-D32350CBF0A5}" destId="{F9CFF96C-9C44-45C0-AAE3-DAAD9F9D39F0}" srcOrd="1" destOrd="0" presId="urn:microsoft.com/office/officeart/2005/8/layout/target3"/>
    <dgm:cxn modelId="{DA8E0846-1F80-4E2F-8704-475DC3954CA4}" type="presOf" srcId="{6ACC595C-7A7F-498A-B477-D3BDA36D1B8B}" destId="{A2F63641-ED4C-4E8C-97F1-A71283917FDA}" srcOrd="1" destOrd="0" presId="urn:microsoft.com/office/officeart/2005/8/layout/target3"/>
    <dgm:cxn modelId="{8A25C049-2836-4A84-B8EA-982E8550723E}" type="presOf" srcId="{7C202658-143B-43DF-B0C4-87B8FD01763F}" destId="{A4BE70BB-1E2E-4871-A461-4C9F74848580}" srcOrd="1" destOrd="0" presId="urn:microsoft.com/office/officeart/2005/8/layout/target3"/>
    <dgm:cxn modelId="{564D534B-7B3D-401B-B002-1DAFBCB33B2A}" type="presOf" srcId="{7C202658-143B-43DF-B0C4-87B8FD01763F}" destId="{60AD0843-E006-4204-B96D-EE44E3FC1DE0}" srcOrd="0" destOrd="0" presId="urn:microsoft.com/office/officeart/2005/8/layout/target3"/>
    <dgm:cxn modelId="{7CEA2D56-F1B5-4490-A7FC-110B7278EF40}" srcId="{D35E1FDE-5DFF-4129-A5EA-630B516EE912}" destId="{F9AD2889-1D3C-4AC8-A54D-D32350CBF0A5}" srcOrd="0" destOrd="0" parTransId="{82F09234-898C-4D6F-9C3D-94206FCFE961}" sibTransId="{0DFE2330-C1E1-4827-9C34-8CBD13BF7086}"/>
    <dgm:cxn modelId="{C0E4137D-555F-4779-9FE1-390312F64AE2}" srcId="{D35E1FDE-5DFF-4129-A5EA-630B516EE912}" destId="{7C202658-143B-43DF-B0C4-87B8FD01763F}" srcOrd="1" destOrd="0" parTransId="{E104D3F1-1AA4-4742-BEDF-8F8CDE59B06E}" sibTransId="{4AD56EDC-F1B1-4610-A962-5B5BC64E006E}"/>
    <dgm:cxn modelId="{238386FF-82CF-46EA-AFDB-D5001F793043}" srcId="{D35E1FDE-5DFF-4129-A5EA-630B516EE912}" destId="{6ACC595C-7A7F-498A-B477-D3BDA36D1B8B}" srcOrd="2" destOrd="0" parTransId="{D9CA180C-D6DE-4F5E-8BAD-4F8174A3A894}" sibTransId="{93B4E52F-8BA0-4867-B794-D9FE1DE6F49B}"/>
    <dgm:cxn modelId="{B460705E-6F7F-4FC3-B91E-19EE6F444DCB}" type="presParOf" srcId="{CBAD9405-0C79-4D79-AD18-0FDA688FB86B}" destId="{FED0FBEE-6258-4BF4-A501-7C30286BF796}" srcOrd="0" destOrd="0" presId="urn:microsoft.com/office/officeart/2005/8/layout/target3"/>
    <dgm:cxn modelId="{5C4DB769-9B53-48E6-AA74-C7DFFB091C89}" type="presParOf" srcId="{CBAD9405-0C79-4D79-AD18-0FDA688FB86B}" destId="{0F58CDC8-187C-45D9-9C9D-EB23B597D6D9}" srcOrd="1" destOrd="0" presId="urn:microsoft.com/office/officeart/2005/8/layout/target3"/>
    <dgm:cxn modelId="{316249A3-A9A0-413F-B36A-4DE8B1925771}" type="presParOf" srcId="{CBAD9405-0C79-4D79-AD18-0FDA688FB86B}" destId="{3D55FBFC-A7F5-4920-80B2-8D497AA0302C}" srcOrd="2" destOrd="0" presId="urn:microsoft.com/office/officeart/2005/8/layout/target3"/>
    <dgm:cxn modelId="{EAC24F09-81D4-400A-A207-262B82440A29}" type="presParOf" srcId="{CBAD9405-0C79-4D79-AD18-0FDA688FB86B}" destId="{A48BB9C7-5012-4181-806C-EBFEA751AB20}" srcOrd="3" destOrd="0" presId="urn:microsoft.com/office/officeart/2005/8/layout/target3"/>
    <dgm:cxn modelId="{2D196117-A783-4822-B066-20D0321AD636}" type="presParOf" srcId="{CBAD9405-0C79-4D79-AD18-0FDA688FB86B}" destId="{66E0E1EE-2E15-4E48-8460-434FA45A9805}" srcOrd="4" destOrd="0" presId="urn:microsoft.com/office/officeart/2005/8/layout/target3"/>
    <dgm:cxn modelId="{801C04A3-53BC-4746-BCD9-947FF1BBE1BE}" type="presParOf" srcId="{CBAD9405-0C79-4D79-AD18-0FDA688FB86B}" destId="{60AD0843-E006-4204-B96D-EE44E3FC1DE0}" srcOrd="5" destOrd="0" presId="urn:microsoft.com/office/officeart/2005/8/layout/target3"/>
    <dgm:cxn modelId="{B0EA836E-9201-4E4A-B124-698D324FE2BF}" type="presParOf" srcId="{CBAD9405-0C79-4D79-AD18-0FDA688FB86B}" destId="{F3BFC872-2BC7-4209-90AB-81070B3B2919}" srcOrd="6" destOrd="0" presId="urn:microsoft.com/office/officeart/2005/8/layout/target3"/>
    <dgm:cxn modelId="{2F6EDE62-86DB-4A4D-A841-E3C5B74EE2B8}" type="presParOf" srcId="{CBAD9405-0C79-4D79-AD18-0FDA688FB86B}" destId="{D0FAC1FC-0E9D-4229-8CC7-5A9C25AA7882}" srcOrd="7" destOrd="0" presId="urn:microsoft.com/office/officeart/2005/8/layout/target3"/>
    <dgm:cxn modelId="{4F840456-5644-40DC-A60A-02339B5A6FF1}" type="presParOf" srcId="{CBAD9405-0C79-4D79-AD18-0FDA688FB86B}" destId="{13B39A2F-5EEC-4EFE-BC59-3FAE51B021E0}" srcOrd="8" destOrd="0" presId="urn:microsoft.com/office/officeart/2005/8/layout/target3"/>
    <dgm:cxn modelId="{33A24C24-91D0-4AE4-BD2F-45AE38CA79DE}" type="presParOf" srcId="{CBAD9405-0C79-4D79-AD18-0FDA688FB86B}" destId="{F9CFF96C-9C44-45C0-AAE3-DAAD9F9D39F0}" srcOrd="9" destOrd="0" presId="urn:microsoft.com/office/officeart/2005/8/layout/target3"/>
    <dgm:cxn modelId="{EF639981-ACE6-478A-A086-19322E4E4224}" type="presParOf" srcId="{CBAD9405-0C79-4D79-AD18-0FDA688FB86B}" destId="{A4BE70BB-1E2E-4871-A461-4C9F74848580}" srcOrd="10" destOrd="0" presId="urn:microsoft.com/office/officeart/2005/8/layout/target3"/>
    <dgm:cxn modelId="{7CEE32C4-403E-4F87-94A9-7F8FF3B85AAC}" type="presParOf" srcId="{CBAD9405-0C79-4D79-AD18-0FDA688FB86B}" destId="{A2F63641-ED4C-4E8C-97F1-A71283917FD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26FF77-6D3A-4E83-81F4-D598A49565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C338789-7152-4C1B-A2DF-87E506B4A073}">
      <dgm:prSet/>
      <dgm:spPr/>
      <dgm:t>
        <a:bodyPr/>
        <a:lstStyle/>
        <a:p>
          <a:pPr rtl="0"/>
          <a:r>
            <a:rPr lang="it-IT" dirty="0"/>
            <a:t>Evento stressante di natura violenta (che va a ledere integrità fisica e psicologica come aggressioni </a:t>
          </a:r>
          <a:r>
            <a:rPr lang="it-IT" dirty="0" err="1"/>
            <a:t>fisiche,maltrattamento</a:t>
          </a:r>
          <a:r>
            <a:rPr lang="it-IT" dirty="0"/>
            <a:t> ed abuso fisico o </a:t>
          </a:r>
          <a:r>
            <a:rPr lang="it-IT" dirty="0" err="1"/>
            <a:t>sessuale,anche</a:t>
          </a:r>
          <a:r>
            <a:rPr lang="it-IT" dirty="0"/>
            <a:t> </a:t>
          </a:r>
          <a:r>
            <a:rPr lang="it-IT" dirty="0" err="1"/>
            <a:t>assistito,rapimenti,attacchi</a:t>
          </a:r>
          <a:r>
            <a:rPr lang="it-IT" dirty="0"/>
            <a:t> terroristici, torture, disastri naturali, incidenti)</a:t>
          </a:r>
        </a:p>
      </dgm:t>
    </dgm:pt>
    <dgm:pt modelId="{EE82B084-1732-43BB-8303-3CC69102988B}" type="parTrans" cxnId="{4F9BFCCA-9E52-41E2-A77E-C40C91741669}">
      <dgm:prSet/>
      <dgm:spPr/>
      <dgm:t>
        <a:bodyPr/>
        <a:lstStyle/>
        <a:p>
          <a:endParaRPr lang="it-IT"/>
        </a:p>
      </dgm:t>
    </dgm:pt>
    <dgm:pt modelId="{7CFF7C35-FC86-4D67-88B2-0E0397F1E4B3}" type="sibTrans" cxnId="{4F9BFCCA-9E52-41E2-A77E-C40C91741669}">
      <dgm:prSet/>
      <dgm:spPr/>
      <dgm:t>
        <a:bodyPr/>
        <a:lstStyle/>
        <a:p>
          <a:endParaRPr lang="it-IT"/>
        </a:p>
      </dgm:t>
    </dgm:pt>
    <dgm:pt modelId="{1B8FDBD7-B872-4D82-91A0-E1C6D53C9D65}">
      <dgm:prSet/>
      <dgm:spPr/>
      <dgm:t>
        <a:bodyPr/>
        <a:lstStyle/>
        <a:p>
          <a:pPr rtl="0"/>
          <a:r>
            <a:rPr lang="it-IT" dirty="0"/>
            <a:t>Microtraumi relazionali avvenuti nelle  fasi dello sviluppo emotivo (fino anche all’ adolescenza ) che si sono stabilmente ripetuti nel tempo</a:t>
          </a:r>
        </a:p>
      </dgm:t>
    </dgm:pt>
    <dgm:pt modelId="{CDC22700-6F27-42F9-943B-C9335CF18A38}" type="parTrans" cxnId="{D9E7307D-743B-4721-A185-BAD4253E0D75}">
      <dgm:prSet/>
      <dgm:spPr/>
      <dgm:t>
        <a:bodyPr/>
        <a:lstStyle/>
        <a:p>
          <a:endParaRPr lang="it-IT"/>
        </a:p>
      </dgm:t>
    </dgm:pt>
    <dgm:pt modelId="{0CEC047A-63D1-4375-9AD6-246B86285EA2}" type="sibTrans" cxnId="{D9E7307D-743B-4721-A185-BAD4253E0D75}">
      <dgm:prSet/>
      <dgm:spPr/>
      <dgm:t>
        <a:bodyPr/>
        <a:lstStyle/>
        <a:p>
          <a:endParaRPr lang="it-IT"/>
        </a:p>
      </dgm:t>
    </dgm:pt>
    <dgm:pt modelId="{CB0366A5-4EDA-45D9-8CE2-532E9EE9A74C}" type="pres">
      <dgm:prSet presAssocID="{4F26FF77-6D3A-4E83-81F4-D598A4956589}" presName="linear" presStyleCnt="0">
        <dgm:presLayoutVars>
          <dgm:animLvl val="lvl"/>
          <dgm:resizeHandles val="exact"/>
        </dgm:presLayoutVars>
      </dgm:prSet>
      <dgm:spPr/>
    </dgm:pt>
    <dgm:pt modelId="{AB671FCF-53A3-40E2-AC35-5D5501DB7706}" type="pres">
      <dgm:prSet presAssocID="{AC338789-7152-4C1B-A2DF-87E506B4A0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D2DBF2-A167-49D3-A8E3-CFAFAC936F0A}" type="pres">
      <dgm:prSet presAssocID="{7CFF7C35-FC86-4D67-88B2-0E0397F1E4B3}" presName="spacer" presStyleCnt="0"/>
      <dgm:spPr/>
    </dgm:pt>
    <dgm:pt modelId="{C4C6586F-88C0-46D7-B4CE-3CA00088EACB}" type="pres">
      <dgm:prSet presAssocID="{1B8FDBD7-B872-4D82-91A0-E1C6D53C9D6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6798E23-5B88-4866-B591-0BB4D8C31CC6}" type="presOf" srcId="{1B8FDBD7-B872-4D82-91A0-E1C6D53C9D65}" destId="{C4C6586F-88C0-46D7-B4CE-3CA00088EACB}" srcOrd="0" destOrd="0" presId="urn:microsoft.com/office/officeart/2005/8/layout/vList2"/>
    <dgm:cxn modelId="{589A612F-8906-4548-9C3E-3A559CC31752}" type="presOf" srcId="{4F26FF77-6D3A-4E83-81F4-D598A4956589}" destId="{CB0366A5-4EDA-45D9-8CE2-532E9EE9A74C}" srcOrd="0" destOrd="0" presId="urn:microsoft.com/office/officeart/2005/8/layout/vList2"/>
    <dgm:cxn modelId="{2DBFB83B-17A2-436C-930A-EDDB0B4E67C5}" type="presOf" srcId="{AC338789-7152-4C1B-A2DF-87E506B4A073}" destId="{AB671FCF-53A3-40E2-AC35-5D5501DB7706}" srcOrd="0" destOrd="0" presId="urn:microsoft.com/office/officeart/2005/8/layout/vList2"/>
    <dgm:cxn modelId="{D9E7307D-743B-4721-A185-BAD4253E0D75}" srcId="{4F26FF77-6D3A-4E83-81F4-D598A4956589}" destId="{1B8FDBD7-B872-4D82-91A0-E1C6D53C9D65}" srcOrd="1" destOrd="0" parTransId="{CDC22700-6F27-42F9-943B-C9335CF18A38}" sibTransId="{0CEC047A-63D1-4375-9AD6-246B86285EA2}"/>
    <dgm:cxn modelId="{4F9BFCCA-9E52-41E2-A77E-C40C91741669}" srcId="{4F26FF77-6D3A-4E83-81F4-D598A4956589}" destId="{AC338789-7152-4C1B-A2DF-87E506B4A073}" srcOrd="0" destOrd="0" parTransId="{EE82B084-1732-43BB-8303-3CC69102988B}" sibTransId="{7CFF7C35-FC86-4D67-88B2-0E0397F1E4B3}"/>
    <dgm:cxn modelId="{3D04AE14-A99B-40FF-8470-887E982A54E6}" type="presParOf" srcId="{CB0366A5-4EDA-45D9-8CE2-532E9EE9A74C}" destId="{AB671FCF-53A3-40E2-AC35-5D5501DB7706}" srcOrd="0" destOrd="0" presId="urn:microsoft.com/office/officeart/2005/8/layout/vList2"/>
    <dgm:cxn modelId="{1D41530F-612D-4015-8924-56CD62C64328}" type="presParOf" srcId="{CB0366A5-4EDA-45D9-8CE2-532E9EE9A74C}" destId="{69D2DBF2-A167-49D3-A8E3-CFAFAC936F0A}" srcOrd="1" destOrd="0" presId="urn:microsoft.com/office/officeart/2005/8/layout/vList2"/>
    <dgm:cxn modelId="{0E8929B1-87C5-4302-AB4D-7B7869338E2D}" type="presParOf" srcId="{CB0366A5-4EDA-45D9-8CE2-532E9EE9A74C}" destId="{C4C6586F-88C0-46D7-B4CE-3CA00088EAC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8A657-6E3F-4D36-933C-D7F55DC0FA3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69F4B56A-A770-40CD-A2FA-68AA13CD49EE}">
      <dgm:prSet/>
      <dgm:spPr/>
      <dgm:t>
        <a:bodyPr/>
        <a:lstStyle/>
        <a:p>
          <a:pPr rtl="0"/>
          <a:r>
            <a:rPr lang="it-IT"/>
            <a:t>Dipendono dal modo in cui il soggetto mentalizza le emozioni dell’evento traumatico, dal modo in cui le elabora e reagisce.</a:t>
          </a:r>
        </a:p>
      </dgm:t>
    </dgm:pt>
    <dgm:pt modelId="{A562D868-EDDD-4CD8-B561-5EA8F39D2CD3}" type="parTrans" cxnId="{5E3F69DE-7252-4881-83C3-FAB934D419AF}">
      <dgm:prSet/>
      <dgm:spPr/>
      <dgm:t>
        <a:bodyPr/>
        <a:lstStyle/>
        <a:p>
          <a:endParaRPr lang="it-IT"/>
        </a:p>
      </dgm:t>
    </dgm:pt>
    <dgm:pt modelId="{7FCAE1BB-88DA-45BA-BD7E-3BDA2A80403D}" type="sibTrans" cxnId="{5E3F69DE-7252-4881-83C3-FAB934D419AF}">
      <dgm:prSet/>
      <dgm:spPr/>
      <dgm:t>
        <a:bodyPr/>
        <a:lstStyle/>
        <a:p>
          <a:endParaRPr lang="it-IT"/>
        </a:p>
      </dgm:t>
    </dgm:pt>
    <dgm:pt modelId="{4D6A9EDB-A231-40A4-8939-12D04E6BB901}" type="pres">
      <dgm:prSet presAssocID="{A228A657-6E3F-4D36-933C-D7F55DC0FA3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ACD861A-BD53-40D8-AE8A-B25DCF33ED16}" type="pres">
      <dgm:prSet presAssocID="{69F4B56A-A770-40CD-A2FA-68AA13CD49EE}" presName="horFlow" presStyleCnt="0"/>
      <dgm:spPr/>
    </dgm:pt>
    <dgm:pt modelId="{7561A196-3845-4D6E-9FDA-14EEEB44C828}" type="pres">
      <dgm:prSet presAssocID="{69F4B56A-A770-40CD-A2FA-68AA13CD49EE}" presName="bigChev" presStyleLbl="node1" presStyleIdx="0" presStyleCnt="1"/>
      <dgm:spPr/>
    </dgm:pt>
  </dgm:ptLst>
  <dgm:cxnLst>
    <dgm:cxn modelId="{CB90DDA4-3A3D-437B-B665-1409CCA71BF4}" type="presOf" srcId="{A228A657-6E3F-4D36-933C-D7F55DC0FA31}" destId="{4D6A9EDB-A231-40A4-8939-12D04E6BB901}" srcOrd="0" destOrd="0" presId="urn:microsoft.com/office/officeart/2005/8/layout/lProcess3"/>
    <dgm:cxn modelId="{5E3F69DE-7252-4881-83C3-FAB934D419AF}" srcId="{A228A657-6E3F-4D36-933C-D7F55DC0FA31}" destId="{69F4B56A-A770-40CD-A2FA-68AA13CD49EE}" srcOrd="0" destOrd="0" parTransId="{A562D868-EDDD-4CD8-B561-5EA8F39D2CD3}" sibTransId="{7FCAE1BB-88DA-45BA-BD7E-3BDA2A80403D}"/>
    <dgm:cxn modelId="{90961CE4-7F60-4909-88A1-BD02F70AD11B}" type="presOf" srcId="{69F4B56A-A770-40CD-A2FA-68AA13CD49EE}" destId="{7561A196-3845-4D6E-9FDA-14EEEB44C828}" srcOrd="0" destOrd="0" presId="urn:microsoft.com/office/officeart/2005/8/layout/lProcess3"/>
    <dgm:cxn modelId="{EFD23482-FCC8-4160-A6C3-04AABBA84F23}" type="presParOf" srcId="{4D6A9EDB-A231-40A4-8939-12D04E6BB901}" destId="{AACD861A-BD53-40D8-AE8A-B25DCF33ED16}" srcOrd="0" destOrd="0" presId="urn:microsoft.com/office/officeart/2005/8/layout/lProcess3"/>
    <dgm:cxn modelId="{656A412B-77FC-4696-8E01-9064CCFE2826}" type="presParOf" srcId="{AACD861A-BD53-40D8-AE8A-B25DCF33ED16}" destId="{7561A196-3845-4D6E-9FDA-14EEEB44C82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A2274-0C29-4274-8A7D-37A36FD7DD45}">
      <dsp:nvSpPr>
        <dsp:cNvPr id="0" name=""/>
        <dsp:cNvSpPr/>
      </dsp:nvSpPr>
      <dsp:spPr>
        <a:xfrm>
          <a:off x="1371599" y="38099"/>
          <a:ext cx="1828800" cy="18288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Teoria sul disturbo post traumatico</a:t>
          </a:r>
        </a:p>
      </dsp:txBody>
      <dsp:txXfrm>
        <a:off x="1615440" y="358139"/>
        <a:ext cx="1341120" cy="822960"/>
      </dsp:txXfrm>
    </dsp:sp>
    <dsp:sp modelId="{76EB4B76-FF90-452B-92D8-C981A48BAC70}">
      <dsp:nvSpPr>
        <dsp:cNvPr id="0" name=""/>
        <dsp:cNvSpPr/>
      </dsp:nvSpPr>
      <dsp:spPr>
        <a:xfrm>
          <a:off x="2031492" y="1181100"/>
          <a:ext cx="1828800" cy="18288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teoria sulla trasmissione trigenerazionale</a:t>
          </a:r>
        </a:p>
      </dsp:txBody>
      <dsp:txXfrm>
        <a:off x="2590800" y="1653540"/>
        <a:ext cx="1097280" cy="1005840"/>
      </dsp:txXfrm>
    </dsp:sp>
    <dsp:sp modelId="{DD1C7A8F-9E13-4A31-A13D-063C5C73BC23}">
      <dsp:nvSpPr>
        <dsp:cNvPr id="0" name=""/>
        <dsp:cNvSpPr/>
      </dsp:nvSpPr>
      <dsp:spPr>
        <a:xfrm>
          <a:off x="711707" y="1181100"/>
          <a:ext cx="1828800" cy="18288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Teoria dell’attaccamento</a:t>
          </a:r>
        </a:p>
      </dsp:txBody>
      <dsp:txXfrm>
        <a:off x="883919" y="1653540"/>
        <a:ext cx="1097280" cy="1005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0FBEE-6258-4BF4-A501-7C30286BF796}">
      <dsp:nvSpPr>
        <dsp:cNvPr id="0" name=""/>
        <dsp:cNvSpPr/>
      </dsp:nvSpPr>
      <dsp:spPr>
        <a:xfrm>
          <a:off x="0" y="0"/>
          <a:ext cx="3394472" cy="339447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5FBFC-A7F5-4920-80B2-8D497AA0302C}">
      <dsp:nvSpPr>
        <dsp:cNvPr id="0" name=""/>
        <dsp:cNvSpPr/>
      </dsp:nvSpPr>
      <dsp:spPr>
        <a:xfrm>
          <a:off x="1697236" y="0"/>
          <a:ext cx="5566951" cy="3394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Il soggetto ha provato, assistito o si è trovato di fronte ad un evento percepito come potenzialmente mortale, con il pericolo di vita o di gravi ferite, o di una minaccia alla propria integrità psicofisica o a quella degli altri.</a:t>
          </a:r>
        </a:p>
      </dsp:txBody>
      <dsp:txXfrm>
        <a:off x="1697236" y="0"/>
        <a:ext cx="5566951" cy="1018343"/>
      </dsp:txXfrm>
    </dsp:sp>
    <dsp:sp modelId="{66E0E1EE-2E15-4E48-8460-434FA45A9805}">
      <dsp:nvSpPr>
        <dsp:cNvPr id="0" name=""/>
        <dsp:cNvSpPr/>
      </dsp:nvSpPr>
      <dsp:spPr>
        <a:xfrm>
          <a:off x="594033" y="1018343"/>
          <a:ext cx="2206404" cy="220640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D0843-E006-4204-B96D-EE44E3FC1DE0}">
      <dsp:nvSpPr>
        <dsp:cNvPr id="0" name=""/>
        <dsp:cNvSpPr/>
      </dsp:nvSpPr>
      <dsp:spPr>
        <a:xfrm>
          <a:off x="1697236" y="1018343"/>
          <a:ext cx="5566951" cy="22064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Il vissuto del trauma riguarda la psiche come il corpo che ne custodisce memoria.</a:t>
          </a:r>
        </a:p>
      </dsp:txBody>
      <dsp:txXfrm>
        <a:off x="1697236" y="1018343"/>
        <a:ext cx="5566951" cy="1018340"/>
      </dsp:txXfrm>
    </dsp:sp>
    <dsp:sp modelId="{D0FAC1FC-0E9D-4229-8CC7-5A9C25AA7882}">
      <dsp:nvSpPr>
        <dsp:cNvPr id="0" name=""/>
        <dsp:cNvSpPr/>
      </dsp:nvSpPr>
      <dsp:spPr>
        <a:xfrm>
          <a:off x="1188065" y="2036684"/>
          <a:ext cx="1018340" cy="101834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39A2F-5EEC-4EFE-BC59-3FAE51B021E0}">
      <dsp:nvSpPr>
        <dsp:cNvPr id="0" name=""/>
        <dsp:cNvSpPr/>
      </dsp:nvSpPr>
      <dsp:spPr>
        <a:xfrm>
          <a:off x="1697236" y="2036684"/>
          <a:ext cx="5566951" cy="10183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Comporta un meccanismo di difesa dissociativo.</a:t>
          </a:r>
        </a:p>
      </dsp:txBody>
      <dsp:txXfrm>
        <a:off x="1697236" y="2036684"/>
        <a:ext cx="5566951" cy="1018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71FCF-53A3-40E2-AC35-5D5501DB7706}">
      <dsp:nvSpPr>
        <dsp:cNvPr id="0" name=""/>
        <dsp:cNvSpPr/>
      </dsp:nvSpPr>
      <dsp:spPr>
        <a:xfrm>
          <a:off x="0" y="196556"/>
          <a:ext cx="5087541" cy="1298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Evento stressante di natura violenta (che va a ledere integrità fisica e psicologica come aggressioni </a:t>
          </a:r>
          <a:r>
            <a:rPr lang="it-IT" sz="1500" kern="1200" dirty="0" err="1"/>
            <a:t>fisiche,maltrattamento</a:t>
          </a:r>
          <a:r>
            <a:rPr lang="it-IT" sz="1500" kern="1200" dirty="0"/>
            <a:t> ed abuso fisico o </a:t>
          </a:r>
          <a:r>
            <a:rPr lang="it-IT" sz="1500" kern="1200" dirty="0" err="1"/>
            <a:t>sessuale,anche</a:t>
          </a:r>
          <a:r>
            <a:rPr lang="it-IT" sz="1500" kern="1200" dirty="0"/>
            <a:t> </a:t>
          </a:r>
          <a:r>
            <a:rPr lang="it-IT" sz="1500" kern="1200" dirty="0" err="1"/>
            <a:t>assistito,rapimenti,attacchi</a:t>
          </a:r>
          <a:r>
            <a:rPr lang="it-IT" sz="1500" kern="1200" dirty="0"/>
            <a:t> terroristici, torture, disastri naturali, incidenti)</a:t>
          </a:r>
        </a:p>
      </dsp:txBody>
      <dsp:txXfrm>
        <a:off x="63397" y="259953"/>
        <a:ext cx="4960747" cy="1171906"/>
      </dsp:txXfrm>
    </dsp:sp>
    <dsp:sp modelId="{C4C6586F-88C0-46D7-B4CE-3CA00088EACB}">
      <dsp:nvSpPr>
        <dsp:cNvPr id="0" name=""/>
        <dsp:cNvSpPr/>
      </dsp:nvSpPr>
      <dsp:spPr>
        <a:xfrm>
          <a:off x="0" y="1538456"/>
          <a:ext cx="5087541" cy="1298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Microtraumi relazionali avvenuti nelle  fasi dello sviluppo emotivo (fino anche all’ adolescenza ) che si sono stabilmente ripetuti nel tempo</a:t>
          </a:r>
        </a:p>
      </dsp:txBody>
      <dsp:txXfrm>
        <a:off x="63397" y="1601853"/>
        <a:ext cx="4960747" cy="1171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1A196-3845-4D6E-9FDA-14EEEB44C828}">
      <dsp:nvSpPr>
        <dsp:cNvPr id="0" name=""/>
        <dsp:cNvSpPr/>
      </dsp:nvSpPr>
      <dsp:spPr>
        <a:xfrm>
          <a:off x="0" y="462796"/>
          <a:ext cx="6172199" cy="24688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Dipendono dal modo in cui il soggetto mentalizza le emozioni dell’evento traumatico, dal modo in cui le elabora e reagisce.</a:t>
          </a:r>
        </a:p>
      </dsp:txBody>
      <dsp:txXfrm>
        <a:off x="1234440" y="462796"/>
        <a:ext cx="3703319" cy="246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Fai clic per spostare la diapositiva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28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2374993-5560-4474-9230-3DCB39EC1A7A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4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7269A69-D3C3-4F94-A86F-FE8DE636094B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4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832AC3F-EB50-41C6-82EC-3DFD7E9810EB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4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A7763A48-812B-47DD-AA9B-3F8AD3F76DE1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5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43BB32A-8744-4E32-AE76-C16613A2F5C0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5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C12D4B8-9804-4614-9EB7-859837DDE383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5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E7C22D8-57B9-4368-A5D4-5701BAA27FE8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6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A7F5F84-3D13-4784-965D-9A2C23E1236B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6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B7344FA-FC12-4D58-B4F4-75A6F13603F2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6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0ADC06A-6FA2-4726-B5AD-2E4BDE0C15ED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7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A8BC7AA-4F4E-413E-9754-79CC1B25A415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7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214F4BE-B65F-4A38-96FC-117E0CE1225B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7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A9C4C98-D556-4201-B22F-E7F451EBDF80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7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63CEA016-D575-4B1F-9803-2F2B56C22BF9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8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72474CD-F2DD-4B5B-87A5-0E3FA87CD9AC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8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584348E-025F-4969-AF10-2D4AC01CD698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8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18665FB-E4F1-48E1-97F1-B75589F2938C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9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3CDC61C-3F0C-43FF-ACBD-7098A104829D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12C9CDF-89D8-42B4-B69E-30215B64A716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9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52AFB57-9502-42E7-846B-5B4959D466A7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50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5BE5922-4F6C-43D2-BFEA-F9B78184B4F7}" type="slidenum">
              <a:rPr b="0" lang="it-IT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50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A660558-E37C-441C-BB8E-87A5E5A59CCC}" type="slidenum">
              <a:rPr b="0" lang="it-IT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50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451A8B8-2759-4092-8A03-EC4F1B91EE3D}" type="slidenum">
              <a:rPr b="0" lang="it-IT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2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A20F4D47-057E-422B-9AE2-EE5F2E56C489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3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3B11E7E-C9E8-449A-9BBC-01C0A7E5AB34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i="1" lang="it-IT" sz="120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20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43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71B0C22-1314-47DC-87C6-1E5BFF6E1E6B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3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CCDFACC-6286-4564-A8CC-544D9D7D5DB2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14ECA60-9754-4B02-A1EA-E8D3E76C6F9E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1942560" y="2514600"/>
            <a:ext cx="6600240" cy="1048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1942560" y="2514600"/>
            <a:ext cx="6600240" cy="1048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1942560" y="2514600"/>
            <a:ext cx="6600240" cy="1048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subTitle"/>
          </p:nvPr>
        </p:nvSpPr>
        <p:spPr>
          <a:xfrm>
            <a:off x="1942560" y="2514600"/>
            <a:ext cx="6600240" cy="1048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1980720" cy="6638400"/>
            <a:chOff x="0" y="228600"/>
            <a:chExt cx="1980720" cy="6638400"/>
          </a:xfrm>
        </p:grpSpPr>
        <p:sp>
          <p:nvSpPr>
            <p:cNvPr id="1" name="CustomShape 2"/>
            <p:cNvSpPr/>
            <p:nvPr/>
          </p:nvSpPr>
          <p:spPr>
            <a:xfrm>
              <a:off x="0" y="2575080"/>
              <a:ext cx="6948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89280" y="3156480"/>
              <a:ext cx="44892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560520" y="5447160"/>
              <a:ext cx="42300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66720" y="6503760"/>
              <a:ext cx="1188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69840" y="3201120"/>
              <a:ext cx="57060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5480" y="228600"/>
              <a:ext cx="734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54360" y="2944080"/>
              <a:ext cx="540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534960" y="5478840"/>
              <a:ext cx="13176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38560" y="1398960"/>
              <a:ext cx="14421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640800" y="6530040"/>
              <a:ext cx="11232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534960" y="5359320"/>
              <a:ext cx="2556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590400" y="6244560"/>
              <a:ext cx="16524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0520" y="360"/>
            <a:ext cx="1951920" cy="6852600"/>
            <a:chOff x="20520" y="360"/>
            <a:chExt cx="1951920" cy="6852600"/>
          </a:xfrm>
        </p:grpSpPr>
        <p:sp>
          <p:nvSpPr>
            <p:cNvPr id="14" name="CustomShape 15"/>
            <p:cNvSpPr/>
            <p:nvPr/>
          </p:nvSpPr>
          <p:spPr>
            <a:xfrm>
              <a:off x="20520" y="360"/>
              <a:ext cx="4093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453600" y="4316400"/>
              <a:ext cx="35028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31600" y="5862600"/>
              <a:ext cx="3567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429840" y="4364280"/>
              <a:ext cx="45684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385560" y="1289160"/>
              <a:ext cx="14400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918720" y="6571440"/>
              <a:ext cx="11088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414000" y="4107600"/>
              <a:ext cx="680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804600" y="3145680"/>
              <a:ext cx="116784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887040" y="6600240"/>
              <a:ext cx="9972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804600" y="5897160"/>
              <a:ext cx="11376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804600" y="5772600"/>
              <a:ext cx="3132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831600" y="6322680"/>
              <a:ext cx="174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PlaceHolder 28"/>
          <p:cNvSpPr>
            <a:spLocks noGrp="1"/>
          </p:cNvSpPr>
          <p:nvPr>
            <p:ph type="title"/>
          </p:nvPr>
        </p:nvSpPr>
        <p:spPr>
          <a:xfrm>
            <a:off x="1942560" y="4800600"/>
            <a:ext cx="6591600" cy="566280"/>
          </a:xfrm>
          <a:prstGeom prst="rect">
            <a:avLst/>
          </a:prstGeom>
        </p:spPr>
        <p:txBody>
          <a:bodyPr anchor="b">
            <a:normAutofit fontScale="51000"/>
          </a:bodyPr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262626"/>
                </a:solidFill>
                <a:latin typeface="Century Gothic"/>
              </a:rPr>
              <a:t>Fare clic per modificare lo stile del titolo dello schema</a:t>
            </a:r>
            <a:endParaRPr b="0" lang="en-US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body"/>
          </p:nvPr>
        </p:nvSpPr>
        <p:spPr>
          <a:xfrm>
            <a:off x="1942560" y="635040"/>
            <a:ext cx="6591600" cy="3854520"/>
          </a:xfrm>
          <a:prstGeom prst="rect">
            <a:avLst/>
          </a:prstGeom>
        </p:spPr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it-IT" sz="1600" spc="-1" strike="noStrike">
                <a:solidFill>
                  <a:srgbClr val="000000"/>
                </a:solidFill>
                <a:latin typeface="Century Gothic"/>
              </a:rPr>
              <a:t>Fare clic sull'icona per inserire un'immagine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1942560" y="5367240"/>
            <a:ext cx="6591600" cy="49320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t-IT" sz="1200" spc="-1" strike="noStrike">
                <a:solidFill>
                  <a:srgbClr val="404040"/>
                </a:solidFill>
                <a:latin typeface="Century Gothic"/>
              </a:rPr>
              <a:t>Fare clic per modificare gli stili del testo dello schema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0" name="PlaceHolder 31"/>
          <p:cNvSpPr>
            <a:spLocks noGrp="1"/>
          </p:cNvSpPr>
          <p:nvPr>
            <p:ph type="dt"/>
          </p:nvPr>
        </p:nvSpPr>
        <p:spPr>
          <a:xfrm>
            <a:off x="7772400" y="6135120"/>
            <a:ext cx="766080" cy="3697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B559867-11FC-4785-B612-2CB70B4C2EBA}" type="datetime">
              <a:rPr b="0" lang="it-IT" sz="900" spc="-1" strike="noStrike">
                <a:solidFill>
                  <a:srgbClr val="8b8b8b"/>
                </a:solidFill>
                <a:latin typeface="Century Gothic"/>
              </a:rPr>
              <a:t>15/02/22</a:t>
            </a:fld>
            <a:endParaRPr b="0" lang="it-IT" sz="900" spc="-1" strike="noStrike">
              <a:latin typeface="Times New Roman"/>
            </a:endParaRPr>
          </a:p>
        </p:txBody>
      </p:sp>
      <p:sp>
        <p:nvSpPr>
          <p:cNvPr id="31" name="PlaceHolder 32"/>
          <p:cNvSpPr>
            <a:spLocks noGrp="1"/>
          </p:cNvSpPr>
          <p:nvPr>
            <p:ph type="ftr"/>
          </p:nvPr>
        </p:nvSpPr>
        <p:spPr>
          <a:xfrm>
            <a:off x="1942560" y="6135840"/>
            <a:ext cx="57160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2" name="CustomShape 33"/>
          <p:cNvSpPr/>
          <p:nvPr/>
        </p:nvSpPr>
        <p:spPr>
          <a:xfrm flipV="1">
            <a:off x="0" y="4910400"/>
            <a:ext cx="1357920" cy="5076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" name="PlaceHolder 34"/>
          <p:cNvSpPr>
            <a:spLocks noGrp="1"/>
          </p:cNvSpPr>
          <p:nvPr>
            <p:ph type="sldNum"/>
          </p:nvPr>
        </p:nvSpPr>
        <p:spPr>
          <a:xfrm>
            <a:off x="511200" y="4983120"/>
            <a:ext cx="584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52BCBEA-4109-4DB6-905E-5FF160F590B5}" type="slidenum">
              <a:rPr b="0" lang="it-IT" sz="2000" spc="-1" strike="noStrike">
                <a:solidFill>
                  <a:srgbClr val="feffff"/>
                </a:solidFill>
                <a:latin typeface="Century Gothic"/>
              </a:rPr>
              <a:t>&lt;numero&gt;</a:t>
            </a:fld>
            <a:endParaRPr b="0" lang="it-IT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1"/>
          <p:cNvGrpSpPr/>
          <p:nvPr/>
        </p:nvGrpSpPr>
        <p:grpSpPr>
          <a:xfrm>
            <a:off x="0" y="228600"/>
            <a:ext cx="1980720" cy="6638400"/>
            <a:chOff x="0" y="228600"/>
            <a:chExt cx="1980720" cy="6638400"/>
          </a:xfrm>
        </p:grpSpPr>
        <p:sp>
          <p:nvSpPr>
            <p:cNvPr id="71" name="CustomShape 2"/>
            <p:cNvSpPr/>
            <p:nvPr/>
          </p:nvSpPr>
          <p:spPr>
            <a:xfrm>
              <a:off x="0" y="2575080"/>
              <a:ext cx="6948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3"/>
            <p:cNvSpPr/>
            <p:nvPr/>
          </p:nvSpPr>
          <p:spPr>
            <a:xfrm>
              <a:off x="89280" y="3156480"/>
              <a:ext cx="44892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4"/>
            <p:cNvSpPr/>
            <p:nvPr/>
          </p:nvSpPr>
          <p:spPr>
            <a:xfrm>
              <a:off x="560520" y="5447160"/>
              <a:ext cx="42300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5"/>
            <p:cNvSpPr/>
            <p:nvPr/>
          </p:nvSpPr>
          <p:spPr>
            <a:xfrm>
              <a:off x="666720" y="6503760"/>
              <a:ext cx="1188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6"/>
            <p:cNvSpPr/>
            <p:nvPr/>
          </p:nvSpPr>
          <p:spPr>
            <a:xfrm>
              <a:off x="69840" y="3201120"/>
              <a:ext cx="57060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7"/>
            <p:cNvSpPr/>
            <p:nvPr/>
          </p:nvSpPr>
          <p:spPr>
            <a:xfrm>
              <a:off x="15480" y="228600"/>
              <a:ext cx="734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8"/>
            <p:cNvSpPr/>
            <p:nvPr/>
          </p:nvSpPr>
          <p:spPr>
            <a:xfrm>
              <a:off x="54360" y="2944080"/>
              <a:ext cx="540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9"/>
            <p:cNvSpPr/>
            <p:nvPr/>
          </p:nvSpPr>
          <p:spPr>
            <a:xfrm>
              <a:off x="534960" y="5478840"/>
              <a:ext cx="13176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10"/>
            <p:cNvSpPr/>
            <p:nvPr/>
          </p:nvSpPr>
          <p:spPr>
            <a:xfrm>
              <a:off x="538560" y="1398960"/>
              <a:ext cx="14421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11"/>
            <p:cNvSpPr/>
            <p:nvPr/>
          </p:nvSpPr>
          <p:spPr>
            <a:xfrm>
              <a:off x="640800" y="6530040"/>
              <a:ext cx="11232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2"/>
            <p:cNvSpPr/>
            <p:nvPr/>
          </p:nvSpPr>
          <p:spPr>
            <a:xfrm>
              <a:off x="534960" y="5359320"/>
              <a:ext cx="2556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" name="CustomShape 13"/>
            <p:cNvSpPr/>
            <p:nvPr/>
          </p:nvSpPr>
          <p:spPr>
            <a:xfrm>
              <a:off x="590400" y="6244560"/>
              <a:ext cx="16524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3" name="Group 14"/>
          <p:cNvGrpSpPr/>
          <p:nvPr/>
        </p:nvGrpSpPr>
        <p:grpSpPr>
          <a:xfrm>
            <a:off x="20520" y="360"/>
            <a:ext cx="1951920" cy="6852600"/>
            <a:chOff x="20520" y="360"/>
            <a:chExt cx="1951920" cy="6852600"/>
          </a:xfrm>
        </p:grpSpPr>
        <p:sp>
          <p:nvSpPr>
            <p:cNvPr id="84" name="CustomShape 15"/>
            <p:cNvSpPr/>
            <p:nvPr/>
          </p:nvSpPr>
          <p:spPr>
            <a:xfrm>
              <a:off x="20520" y="360"/>
              <a:ext cx="4093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16"/>
            <p:cNvSpPr/>
            <p:nvPr/>
          </p:nvSpPr>
          <p:spPr>
            <a:xfrm>
              <a:off x="453600" y="4316400"/>
              <a:ext cx="35028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17"/>
            <p:cNvSpPr/>
            <p:nvPr/>
          </p:nvSpPr>
          <p:spPr>
            <a:xfrm>
              <a:off x="831600" y="5862600"/>
              <a:ext cx="3567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18"/>
            <p:cNvSpPr/>
            <p:nvPr/>
          </p:nvSpPr>
          <p:spPr>
            <a:xfrm>
              <a:off x="429840" y="4364280"/>
              <a:ext cx="45684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19"/>
            <p:cNvSpPr/>
            <p:nvPr/>
          </p:nvSpPr>
          <p:spPr>
            <a:xfrm>
              <a:off x="385560" y="1289160"/>
              <a:ext cx="14400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0"/>
            <p:cNvSpPr/>
            <p:nvPr/>
          </p:nvSpPr>
          <p:spPr>
            <a:xfrm>
              <a:off x="918720" y="6571440"/>
              <a:ext cx="11088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1"/>
            <p:cNvSpPr/>
            <p:nvPr/>
          </p:nvSpPr>
          <p:spPr>
            <a:xfrm>
              <a:off x="414000" y="4107600"/>
              <a:ext cx="680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2"/>
            <p:cNvSpPr/>
            <p:nvPr/>
          </p:nvSpPr>
          <p:spPr>
            <a:xfrm>
              <a:off x="804600" y="3145680"/>
              <a:ext cx="116784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23"/>
            <p:cNvSpPr/>
            <p:nvPr/>
          </p:nvSpPr>
          <p:spPr>
            <a:xfrm>
              <a:off x="887040" y="6600240"/>
              <a:ext cx="9972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24"/>
            <p:cNvSpPr/>
            <p:nvPr/>
          </p:nvSpPr>
          <p:spPr>
            <a:xfrm>
              <a:off x="804600" y="5897160"/>
              <a:ext cx="11376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25"/>
            <p:cNvSpPr/>
            <p:nvPr/>
          </p:nvSpPr>
          <p:spPr>
            <a:xfrm>
              <a:off x="804600" y="5772600"/>
              <a:ext cx="3132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CustomShape 26"/>
            <p:cNvSpPr/>
            <p:nvPr/>
          </p:nvSpPr>
          <p:spPr>
            <a:xfrm>
              <a:off x="831600" y="6322680"/>
              <a:ext cx="174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6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7" name="PlaceHolder 28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anchor="b">
            <a:normAutofit fontScale="91000"/>
          </a:bodyPr>
          <a:p>
            <a:pPr>
              <a:lnSpc>
                <a:spcPct val="100000"/>
              </a:lnSpc>
            </a:pPr>
            <a:r>
              <a:rPr b="0" lang="it-IT" sz="5400" spc="-1" strike="noStrike">
                <a:solidFill>
                  <a:srgbClr val="262626"/>
                </a:solidFill>
                <a:latin typeface="Century Gothic"/>
              </a:rPr>
              <a:t>Fare clic per modificare lo stile del titolo dello schema</a:t>
            </a:r>
            <a:endParaRPr b="0" lang="en-US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8" name="PlaceHolder 29"/>
          <p:cNvSpPr>
            <a:spLocks noGrp="1"/>
          </p:cNvSpPr>
          <p:nvPr>
            <p:ph type="dt"/>
          </p:nvPr>
        </p:nvSpPr>
        <p:spPr>
          <a:xfrm>
            <a:off x="7772400" y="6135120"/>
            <a:ext cx="766080" cy="3697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01773AF-3006-4FE4-8A84-2E8555A2200E}" type="datetime">
              <a:rPr b="0" lang="it-IT" sz="900" spc="-1" strike="noStrike">
                <a:solidFill>
                  <a:srgbClr val="8b8b8b"/>
                </a:solidFill>
                <a:latin typeface="Century Gothic"/>
              </a:rPr>
              <a:t>15/02/22</a:t>
            </a:fld>
            <a:endParaRPr b="0" lang="it-IT" sz="900" spc="-1" strike="noStrike">
              <a:latin typeface="Times New Roman"/>
            </a:endParaRPr>
          </a:p>
        </p:txBody>
      </p:sp>
      <p:sp>
        <p:nvSpPr>
          <p:cNvPr id="99" name="PlaceHolder 30"/>
          <p:cNvSpPr>
            <a:spLocks noGrp="1"/>
          </p:cNvSpPr>
          <p:nvPr>
            <p:ph type="ftr"/>
          </p:nvPr>
        </p:nvSpPr>
        <p:spPr>
          <a:xfrm>
            <a:off x="1942560" y="6135840"/>
            <a:ext cx="57160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100" name="CustomShape 31"/>
          <p:cNvSpPr/>
          <p:nvPr/>
        </p:nvSpPr>
        <p:spPr>
          <a:xfrm>
            <a:off x="-31680" y="4321080"/>
            <a:ext cx="1395000" cy="781560"/>
          </a:xfrm>
          <a:custGeom>
            <a:avLst/>
            <a:gdLst/>
            <a:ah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PlaceHolder 32"/>
          <p:cNvSpPr>
            <a:spLocks noGrp="1"/>
          </p:cNvSpPr>
          <p:nvPr>
            <p:ph type="sldNum"/>
          </p:nvPr>
        </p:nvSpPr>
        <p:spPr>
          <a:xfrm>
            <a:off x="423360" y="4529520"/>
            <a:ext cx="584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2852485-9F77-4996-BA9D-EDB242172E73}" type="slidenum">
              <a:rPr b="0" lang="it-IT" sz="2000" spc="-1" strike="noStrike">
                <a:solidFill>
                  <a:srgbClr val="feffff"/>
                </a:solidFill>
                <a:latin typeface="Century Gothic"/>
              </a:rPr>
              <a:t>&lt;numero&gt;</a:t>
            </a:fld>
            <a:endParaRPr b="0" lang="it-IT" sz="2000" spc="-1" strike="noStrike">
              <a:latin typeface="Times New Roman"/>
            </a:endParaRPr>
          </a:p>
        </p:txBody>
      </p:sp>
      <p:sp>
        <p:nvSpPr>
          <p:cNvPr id="102" name="PlaceHolder 3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Fai clic per modificare il formato del testo della struttura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Secondo livello struttura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Terzo livello struttura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Quarto livello struttura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Quinto livello struttura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Sesto livello struttura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Settimo livello struttura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"/>
          <p:cNvGrpSpPr/>
          <p:nvPr/>
        </p:nvGrpSpPr>
        <p:grpSpPr>
          <a:xfrm>
            <a:off x="0" y="228600"/>
            <a:ext cx="1980720" cy="6638400"/>
            <a:chOff x="0" y="228600"/>
            <a:chExt cx="1980720" cy="6638400"/>
          </a:xfrm>
        </p:grpSpPr>
        <p:sp>
          <p:nvSpPr>
            <p:cNvPr id="140" name="CustomShape 2"/>
            <p:cNvSpPr/>
            <p:nvPr/>
          </p:nvSpPr>
          <p:spPr>
            <a:xfrm>
              <a:off x="0" y="2575080"/>
              <a:ext cx="6948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3"/>
            <p:cNvSpPr/>
            <p:nvPr/>
          </p:nvSpPr>
          <p:spPr>
            <a:xfrm>
              <a:off x="89280" y="3156480"/>
              <a:ext cx="44892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4"/>
            <p:cNvSpPr/>
            <p:nvPr/>
          </p:nvSpPr>
          <p:spPr>
            <a:xfrm>
              <a:off x="560520" y="5447160"/>
              <a:ext cx="42300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5"/>
            <p:cNvSpPr/>
            <p:nvPr/>
          </p:nvSpPr>
          <p:spPr>
            <a:xfrm>
              <a:off x="666720" y="6503760"/>
              <a:ext cx="1188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6"/>
            <p:cNvSpPr/>
            <p:nvPr/>
          </p:nvSpPr>
          <p:spPr>
            <a:xfrm>
              <a:off x="69840" y="3201120"/>
              <a:ext cx="57060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7"/>
            <p:cNvSpPr/>
            <p:nvPr/>
          </p:nvSpPr>
          <p:spPr>
            <a:xfrm>
              <a:off x="15480" y="228600"/>
              <a:ext cx="734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8"/>
            <p:cNvSpPr/>
            <p:nvPr/>
          </p:nvSpPr>
          <p:spPr>
            <a:xfrm>
              <a:off x="54360" y="2944080"/>
              <a:ext cx="540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9"/>
            <p:cNvSpPr/>
            <p:nvPr/>
          </p:nvSpPr>
          <p:spPr>
            <a:xfrm>
              <a:off x="534960" y="5478840"/>
              <a:ext cx="13176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10"/>
            <p:cNvSpPr/>
            <p:nvPr/>
          </p:nvSpPr>
          <p:spPr>
            <a:xfrm>
              <a:off x="538560" y="1398960"/>
              <a:ext cx="14421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CustomShape 11"/>
            <p:cNvSpPr/>
            <p:nvPr/>
          </p:nvSpPr>
          <p:spPr>
            <a:xfrm>
              <a:off x="640800" y="6530040"/>
              <a:ext cx="11232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CustomShape 12"/>
            <p:cNvSpPr/>
            <p:nvPr/>
          </p:nvSpPr>
          <p:spPr>
            <a:xfrm>
              <a:off x="534960" y="5359320"/>
              <a:ext cx="2556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CustomShape 13"/>
            <p:cNvSpPr/>
            <p:nvPr/>
          </p:nvSpPr>
          <p:spPr>
            <a:xfrm>
              <a:off x="590400" y="6244560"/>
              <a:ext cx="16524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2" name="Group 14"/>
          <p:cNvGrpSpPr/>
          <p:nvPr/>
        </p:nvGrpSpPr>
        <p:grpSpPr>
          <a:xfrm>
            <a:off x="20520" y="360"/>
            <a:ext cx="1951920" cy="6852600"/>
            <a:chOff x="20520" y="360"/>
            <a:chExt cx="1951920" cy="6852600"/>
          </a:xfrm>
        </p:grpSpPr>
        <p:sp>
          <p:nvSpPr>
            <p:cNvPr id="153" name="CustomShape 15"/>
            <p:cNvSpPr/>
            <p:nvPr/>
          </p:nvSpPr>
          <p:spPr>
            <a:xfrm>
              <a:off x="20520" y="360"/>
              <a:ext cx="4093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CustomShape 16"/>
            <p:cNvSpPr/>
            <p:nvPr/>
          </p:nvSpPr>
          <p:spPr>
            <a:xfrm>
              <a:off x="453600" y="4316400"/>
              <a:ext cx="35028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17"/>
            <p:cNvSpPr/>
            <p:nvPr/>
          </p:nvSpPr>
          <p:spPr>
            <a:xfrm>
              <a:off x="831600" y="5862600"/>
              <a:ext cx="3567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18"/>
            <p:cNvSpPr/>
            <p:nvPr/>
          </p:nvSpPr>
          <p:spPr>
            <a:xfrm>
              <a:off x="429840" y="4364280"/>
              <a:ext cx="45684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19"/>
            <p:cNvSpPr/>
            <p:nvPr/>
          </p:nvSpPr>
          <p:spPr>
            <a:xfrm>
              <a:off x="385560" y="1289160"/>
              <a:ext cx="14400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20"/>
            <p:cNvSpPr/>
            <p:nvPr/>
          </p:nvSpPr>
          <p:spPr>
            <a:xfrm>
              <a:off x="918720" y="6571440"/>
              <a:ext cx="11088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21"/>
            <p:cNvSpPr/>
            <p:nvPr/>
          </p:nvSpPr>
          <p:spPr>
            <a:xfrm>
              <a:off x="414000" y="4107600"/>
              <a:ext cx="680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22"/>
            <p:cNvSpPr/>
            <p:nvPr/>
          </p:nvSpPr>
          <p:spPr>
            <a:xfrm>
              <a:off x="804600" y="3145680"/>
              <a:ext cx="116784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23"/>
            <p:cNvSpPr/>
            <p:nvPr/>
          </p:nvSpPr>
          <p:spPr>
            <a:xfrm>
              <a:off x="887040" y="6600240"/>
              <a:ext cx="9972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24"/>
            <p:cNvSpPr/>
            <p:nvPr/>
          </p:nvSpPr>
          <p:spPr>
            <a:xfrm>
              <a:off x="804600" y="5897160"/>
              <a:ext cx="11376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25"/>
            <p:cNvSpPr/>
            <p:nvPr/>
          </p:nvSpPr>
          <p:spPr>
            <a:xfrm>
              <a:off x="804600" y="5772600"/>
              <a:ext cx="3132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CustomShape 26"/>
            <p:cNvSpPr/>
            <p:nvPr/>
          </p:nvSpPr>
          <p:spPr>
            <a:xfrm>
              <a:off x="831600" y="6322680"/>
              <a:ext cx="174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5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6" name="PlaceHolder 28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it-IT" sz="3600" spc="-1" strike="noStrike">
                <a:solidFill>
                  <a:srgbClr val="262626"/>
                </a:solidFill>
                <a:latin typeface="Century Gothic"/>
              </a:rPr>
              <a:t>Fare clic per modificare lo stile del titolo dello schema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7" name="PlaceHolder 29"/>
          <p:cNvSpPr>
            <a:spLocks noGrp="1"/>
          </p:cNvSpPr>
          <p:nvPr>
            <p:ph type="dt"/>
          </p:nvPr>
        </p:nvSpPr>
        <p:spPr>
          <a:xfrm>
            <a:off x="7772400" y="6135120"/>
            <a:ext cx="766080" cy="3697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22C4B2A-0C48-4F2A-B2F8-BBAA8908F379}" type="datetime">
              <a:rPr b="0" lang="it-IT" sz="900" spc="-1" strike="noStrike">
                <a:solidFill>
                  <a:srgbClr val="8b8b8b"/>
                </a:solidFill>
                <a:latin typeface="Century Gothic"/>
              </a:rPr>
              <a:t>15/02/22</a:t>
            </a:fld>
            <a:endParaRPr b="0" lang="it-IT" sz="900" spc="-1" strike="noStrike">
              <a:latin typeface="Times New Roman"/>
            </a:endParaRPr>
          </a:p>
        </p:txBody>
      </p:sp>
      <p:sp>
        <p:nvSpPr>
          <p:cNvPr id="168" name="PlaceHolder 30"/>
          <p:cNvSpPr>
            <a:spLocks noGrp="1"/>
          </p:cNvSpPr>
          <p:nvPr>
            <p:ph type="ftr"/>
          </p:nvPr>
        </p:nvSpPr>
        <p:spPr>
          <a:xfrm>
            <a:off x="1942560" y="6135840"/>
            <a:ext cx="57160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169" name="CustomShape 31"/>
          <p:cNvSpPr/>
          <p:nvPr/>
        </p:nvSpPr>
        <p:spPr>
          <a:xfrm flipV="1">
            <a:off x="0" y="711000"/>
            <a:ext cx="1357920" cy="5076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PlaceHolder 32"/>
          <p:cNvSpPr>
            <a:spLocks noGrp="1"/>
          </p:cNvSpPr>
          <p:nvPr>
            <p:ph type="sldNum"/>
          </p:nvPr>
        </p:nvSpPr>
        <p:spPr>
          <a:xfrm>
            <a:off x="511200" y="787680"/>
            <a:ext cx="584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A4CE353-8D35-4A78-8880-9DED76ABD942}" type="slidenum">
              <a:rPr b="0" lang="it-IT" sz="2000" spc="-1" strike="noStrike">
                <a:solidFill>
                  <a:srgbClr val="feffff"/>
                </a:solidFill>
                <a:latin typeface="Century Gothic"/>
              </a:rPr>
              <a:t>&lt;numero&gt;</a:t>
            </a:fld>
            <a:endParaRPr b="0" lang="it-IT" sz="2000" spc="-1" strike="noStrike">
              <a:latin typeface="Times New Roman"/>
            </a:endParaRPr>
          </a:p>
        </p:txBody>
      </p:sp>
      <p:sp>
        <p:nvSpPr>
          <p:cNvPr id="171" name="PlaceHolder 3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Fai clic per modificare il formato del testo della struttura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Secondo livello struttura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Terzo livello struttura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Quarto livello struttura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Quinto livello struttura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Sesto livello struttura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Settimo livello struttura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1"/>
          <p:cNvGrpSpPr/>
          <p:nvPr/>
        </p:nvGrpSpPr>
        <p:grpSpPr>
          <a:xfrm>
            <a:off x="0" y="228600"/>
            <a:ext cx="1980720" cy="6638400"/>
            <a:chOff x="0" y="228600"/>
            <a:chExt cx="1980720" cy="6638400"/>
          </a:xfrm>
        </p:grpSpPr>
        <p:sp>
          <p:nvSpPr>
            <p:cNvPr id="209" name="CustomShape 2"/>
            <p:cNvSpPr/>
            <p:nvPr/>
          </p:nvSpPr>
          <p:spPr>
            <a:xfrm>
              <a:off x="0" y="2575080"/>
              <a:ext cx="6948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CustomShape 3"/>
            <p:cNvSpPr/>
            <p:nvPr/>
          </p:nvSpPr>
          <p:spPr>
            <a:xfrm>
              <a:off x="89280" y="3156480"/>
              <a:ext cx="44892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CustomShape 4"/>
            <p:cNvSpPr/>
            <p:nvPr/>
          </p:nvSpPr>
          <p:spPr>
            <a:xfrm>
              <a:off x="560520" y="5447160"/>
              <a:ext cx="42300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CustomShape 5"/>
            <p:cNvSpPr/>
            <p:nvPr/>
          </p:nvSpPr>
          <p:spPr>
            <a:xfrm>
              <a:off x="666720" y="6503760"/>
              <a:ext cx="1188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6"/>
            <p:cNvSpPr/>
            <p:nvPr/>
          </p:nvSpPr>
          <p:spPr>
            <a:xfrm>
              <a:off x="69840" y="3201120"/>
              <a:ext cx="57060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CustomShape 7"/>
            <p:cNvSpPr/>
            <p:nvPr/>
          </p:nvSpPr>
          <p:spPr>
            <a:xfrm>
              <a:off x="15480" y="228600"/>
              <a:ext cx="734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8"/>
            <p:cNvSpPr/>
            <p:nvPr/>
          </p:nvSpPr>
          <p:spPr>
            <a:xfrm>
              <a:off x="54360" y="2944080"/>
              <a:ext cx="540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9"/>
            <p:cNvSpPr/>
            <p:nvPr/>
          </p:nvSpPr>
          <p:spPr>
            <a:xfrm>
              <a:off x="534960" y="5478840"/>
              <a:ext cx="13176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CustomShape 10"/>
            <p:cNvSpPr/>
            <p:nvPr/>
          </p:nvSpPr>
          <p:spPr>
            <a:xfrm>
              <a:off x="538560" y="1398960"/>
              <a:ext cx="14421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CustomShape 11"/>
            <p:cNvSpPr/>
            <p:nvPr/>
          </p:nvSpPr>
          <p:spPr>
            <a:xfrm>
              <a:off x="640800" y="6530040"/>
              <a:ext cx="11232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CustomShape 12"/>
            <p:cNvSpPr/>
            <p:nvPr/>
          </p:nvSpPr>
          <p:spPr>
            <a:xfrm>
              <a:off x="534960" y="5359320"/>
              <a:ext cx="2556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CustomShape 13"/>
            <p:cNvSpPr/>
            <p:nvPr/>
          </p:nvSpPr>
          <p:spPr>
            <a:xfrm>
              <a:off x="590400" y="6244560"/>
              <a:ext cx="16524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1" name="Group 14"/>
          <p:cNvGrpSpPr/>
          <p:nvPr/>
        </p:nvGrpSpPr>
        <p:grpSpPr>
          <a:xfrm>
            <a:off x="20520" y="360"/>
            <a:ext cx="1951920" cy="6852600"/>
            <a:chOff x="20520" y="360"/>
            <a:chExt cx="1951920" cy="6852600"/>
          </a:xfrm>
        </p:grpSpPr>
        <p:sp>
          <p:nvSpPr>
            <p:cNvPr id="222" name="CustomShape 15"/>
            <p:cNvSpPr/>
            <p:nvPr/>
          </p:nvSpPr>
          <p:spPr>
            <a:xfrm>
              <a:off x="20520" y="360"/>
              <a:ext cx="4093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CustomShape 16"/>
            <p:cNvSpPr/>
            <p:nvPr/>
          </p:nvSpPr>
          <p:spPr>
            <a:xfrm>
              <a:off x="453600" y="4316400"/>
              <a:ext cx="35028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CustomShape 17"/>
            <p:cNvSpPr/>
            <p:nvPr/>
          </p:nvSpPr>
          <p:spPr>
            <a:xfrm>
              <a:off x="831600" y="5862600"/>
              <a:ext cx="3567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CustomShape 18"/>
            <p:cNvSpPr/>
            <p:nvPr/>
          </p:nvSpPr>
          <p:spPr>
            <a:xfrm>
              <a:off x="429840" y="4364280"/>
              <a:ext cx="45684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" name="CustomShape 19"/>
            <p:cNvSpPr/>
            <p:nvPr/>
          </p:nvSpPr>
          <p:spPr>
            <a:xfrm>
              <a:off x="385560" y="1289160"/>
              <a:ext cx="14400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CustomShape 20"/>
            <p:cNvSpPr/>
            <p:nvPr/>
          </p:nvSpPr>
          <p:spPr>
            <a:xfrm>
              <a:off x="918720" y="6571440"/>
              <a:ext cx="11088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CustomShape 21"/>
            <p:cNvSpPr/>
            <p:nvPr/>
          </p:nvSpPr>
          <p:spPr>
            <a:xfrm>
              <a:off x="414000" y="4107600"/>
              <a:ext cx="680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CustomShape 22"/>
            <p:cNvSpPr/>
            <p:nvPr/>
          </p:nvSpPr>
          <p:spPr>
            <a:xfrm>
              <a:off x="804600" y="3145680"/>
              <a:ext cx="116784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CustomShape 23"/>
            <p:cNvSpPr/>
            <p:nvPr/>
          </p:nvSpPr>
          <p:spPr>
            <a:xfrm>
              <a:off x="887040" y="6600240"/>
              <a:ext cx="9972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CustomShape 24"/>
            <p:cNvSpPr/>
            <p:nvPr/>
          </p:nvSpPr>
          <p:spPr>
            <a:xfrm>
              <a:off x="804600" y="5897160"/>
              <a:ext cx="11376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CustomShape 25"/>
            <p:cNvSpPr/>
            <p:nvPr/>
          </p:nvSpPr>
          <p:spPr>
            <a:xfrm>
              <a:off x="804600" y="5772600"/>
              <a:ext cx="3132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CustomShape 26"/>
            <p:cNvSpPr/>
            <p:nvPr/>
          </p:nvSpPr>
          <p:spPr>
            <a:xfrm>
              <a:off x="831600" y="6322680"/>
              <a:ext cx="174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4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5" name="PlaceHolder 28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it-IT" sz="3600" spc="-1" strike="noStrike">
                <a:solidFill>
                  <a:srgbClr val="262626"/>
                </a:solidFill>
                <a:latin typeface="Century Gothic"/>
              </a:rPr>
              <a:t>Fare clic per modificare lo stile del titolo dello schema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6" name="PlaceHolder 29"/>
          <p:cNvSpPr>
            <a:spLocks noGrp="1"/>
          </p:cNvSpPr>
          <p:nvPr>
            <p:ph type="body"/>
          </p:nvPr>
        </p:nvSpPr>
        <p:spPr>
          <a:xfrm>
            <a:off x="1942560" y="2133720"/>
            <a:ext cx="6591600" cy="3777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it-IT" sz="1800" spc="-1" strike="noStrike">
                <a:solidFill>
                  <a:srgbClr val="404040"/>
                </a:solidFill>
                <a:latin typeface="Century Gothic"/>
              </a:rPr>
              <a:t>Fare clic per modificare gli stili del testo dello schema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it-IT" sz="1600" spc="-1" strike="noStrike">
                <a:solidFill>
                  <a:srgbClr val="404040"/>
                </a:solidFill>
                <a:latin typeface="Century Gothic"/>
              </a:rPr>
              <a:t>Secondo livello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it-IT" sz="1400" spc="-1" strike="noStrike">
                <a:solidFill>
                  <a:srgbClr val="404040"/>
                </a:solidFill>
                <a:latin typeface="Century Gothic"/>
              </a:rPr>
              <a:t>Terzo livello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it-IT" sz="1200" spc="-1" strike="noStrike">
                <a:solidFill>
                  <a:srgbClr val="404040"/>
                </a:solidFill>
                <a:latin typeface="Century Gothic"/>
              </a:rPr>
              <a:t>Quarto livello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it-IT" sz="1200" spc="-1" strike="noStrike">
                <a:solidFill>
                  <a:srgbClr val="404040"/>
                </a:solidFill>
                <a:latin typeface="Century Gothic"/>
              </a:rPr>
              <a:t>Quinto livello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7" name="PlaceHolder 30"/>
          <p:cNvSpPr>
            <a:spLocks noGrp="1"/>
          </p:cNvSpPr>
          <p:nvPr>
            <p:ph type="dt"/>
          </p:nvPr>
        </p:nvSpPr>
        <p:spPr>
          <a:xfrm>
            <a:off x="7772400" y="6135120"/>
            <a:ext cx="766080" cy="3697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3CE8A9E-2103-48CC-AE98-D6E62F40BC1F}" type="datetime">
              <a:rPr b="0" lang="it-IT" sz="900" spc="-1" strike="noStrike">
                <a:solidFill>
                  <a:srgbClr val="8b8b8b"/>
                </a:solidFill>
                <a:latin typeface="Century Gothic"/>
              </a:rPr>
              <a:t>15/02/22</a:t>
            </a:fld>
            <a:endParaRPr b="0" lang="it-IT" sz="900" spc="-1" strike="noStrike">
              <a:latin typeface="Times New Roman"/>
            </a:endParaRPr>
          </a:p>
        </p:txBody>
      </p:sp>
      <p:sp>
        <p:nvSpPr>
          <p:cNvPr id="238" name="PlaceHolder 31"/>
          <p:cNvSpPr>
            <a:spLocks noGrp="1"/>
          </p:cNvSpPr>
          <p:nvPr>
            <p:ph type="ftr"/>
          </p:nvPr>
        </p:nvSpPr>
        <p:spPr>
          <a:xfrm>
            <a:off x="1942560" y="6135840"/>
            <a:ext cx="57160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239" name="CustomShape 32"/>
          <p:cNvSpPr/>
          <p:nvPr/>
        </p:nvSpPr>
        <p:spPr>
          <a:xfrm flipV="1">
            <a:off x="0" y="711000"/>
            <a:ext cx="1357920" cy="5076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PlaceHolder 33"/>
          <p:cNvSpPr>
            <a:spLocks noGrp="1"/>
          </p:cNvSpPr>
          <p:nvPr>
            <p:ph type="sldNum"/>
          </p:nvPr>
        </p:nvSpPr>
        <p:spPr>
          <a:xfrm>
            <a:off x="511200" y="787680"/>
            <a:ext cx="584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48985B0-231D-4EA0-AA98-69D0C1C8CB05}" type="slidenum">
              <a:rPr b="0" lang="it-IT" sz="2000" spc="-1" strike="noStrike">
                <a:solidFill>
                  <a:srgbClr val="feffff"/>
                </a:solidFill>
                <a:latin typeface="Century Gothic"/>
              </a:rPr>
              <a:t>&lt;numero&gt;</a:t>
            </a:fld>
            <a:endParaRPr b="0" lang="it-IT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37.xml"/><Relationship Id="rId8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1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://www.savechild.org/" TargetMode="External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2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4217760" y="2340720"/>
            <a:ext cx="4391640" cy="24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r">
              <a:lnSpc>
                <a:spcPct val="100000"/>
              </a:lnSpc>
            </a:pPr>
            <a:r>
              <a:rPr b="1" lang="it-IT" sz="3200" spc="-1" strike="noStrike">
                <a:solidFill>
                  <a:srgbClr val="000000"/>
                </a:solidFill>
                <a:latin typeface="Calibri"/>
              </a:rPr>
              <a:t>ESI</a:t>
            </a:r>
            <a:br/>
            <a:r>
              <a:rPr b="1" lang="it-IT" sz="3200" spc="-1" strike="noStrike">
                <a:solidFill>
                  <a:srgbClr val="000000"/>
                </a:solidFill>
                <a:latin typeface="Calibri"/>
              </a:rPr>
              <a:t>(ACE’S).</a:t>
            </a:r>
            <a:br/>
            <a:r>
              <a:rPr b="1" lang="it-IT" sz="3200" spc="-1" strike="noStrike">
                <a:solidFill>
                  <a:srgbClr val="000000"/>
                </a:solidFill>
                <a:latin typeface="Calibri"/>
              </a:rPr>
              <a:t>L’epidemia nascosta.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6691680" y="5265360"/>
            <a:ext cx="231804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alibri"/>
              </a:rPr>
              <a:t>Annalisa Di Luca 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50" spc="-1" strike="noStrike" u="sng">
                <a:solidFill>
                  <a:srgbClr val="000000"/>
                </a:solidFill>
                <a:uFillTx/>
                <a:latin typeface="Calibri"/>
              </a:rPr>
              <a:t>annalisa.diluca@gmail.com</a:t>
            </a:r>
            <a:endParaRPr b="0" lang="it-IT" sz="1350" spc="-1" strike="noStrike">
              <a:latin typeface="Arial"/>
            </a:endParaRPr>
          </a:p>
        </p:txBody>
      </p:sp>
      <p:pic>
        <p:nvPicPr>
          <p:cNvPr id="285" name="Immagine 10" descr=""/>
          <p:cNvPicPr/>
          <p:nvPr/>
        </p:nvPicPr>
        <p:blipFill>
          <a:blip r:embed="rId1"/>
          <a:stretch/>
        </p:blipFill>
        <p:spPr>
          <a:xfrm>
            <a:off x="12600" y="857160"/>
            <a:ext cx="5035680" cy="5143320"/>
          </a:xfrm>
          <a:prstGeom prst="rect">
            <a:avLst/>
          </a:prstGeom>
          <a:ln w="0">
            <a:noFill/>
          </a:ln>
        </p:spPr>
      </p:pic>
      <p:sp>
        <p:nvSpPr>
          <p:cNvPr id="286" name="CustomShape 3"/>
          <p:cNvSpPr/>
          <p:nvPr/>
        </p:nvSpPr>
        <p:spPr>
          <a:xfrm flipH="1">
            <a:off x="7716960" y="2450160"/>
            <a:ext cx="891720" cy="50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1945080" y="624240"/>
            <a:ext cx="658872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it-IT" sz="3600" spc="-1" strike="noStrike">
                <a:solidFill>
                  <a:srgbClr val="262626"/>
                </a:solidFill>
                <a:latin typeface="Century Gothic"/>
              </a:rPr>
              <a:t>E poi…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1942560" y="2133720"/>
            <a:ext cx="6591600" cy="3777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t-IT" sz="1800" spc="-1" strike="noStrike">
                <a:solidFill>
                  <a:srgbClr val="ff0000"/>
                </a:solidFill>
                <a:latin typeface="Century Gothic"/>
              </a:rPr>
              <a:t>Copiare</a:t>
            </a:r>
            <a:r>
              <a:rPr b="0" lang="it-IT" sz="1800" spc="-1" strike="noStrike">
                <a:solidFill>
                  <a:srgbClr val="404040"/>
                </a:solidFill>
                <a:latin typeface="Century Gothic"/>
              </a:rPr>
              <a:t> è il metodo preferito dell’evoluzione per trasmettere informazioni sulla sopravvivenza da una generazione all’altra.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t-IT" sz="1800" spc="-1" strike="noStrike">
                <a:solidFill>
                  <a:srgbClr val="404040"/>
                </a:solidFill>
                <a:latin typeface="Century Gothic"/>
              </a:rPr>
              <a:t>(L. Benjamin)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323" name="Picture 2" descr="https://carmelodimauro.files.wordpress.com/2013/04/imitazione.jpg"/>
          <p:cNvPicPr/>
          <p:nvPr/>
        </p:nvPicPr>
        <p:blipFill>
          <a:blip r:embed="rId1"/>
          <a:stretch/>
        </p:blipFill>
        <p:spPr>
          <a:xfrm>
            <a:off x="4788000" y="2943000"/>
            <a:ext cx="2078640" cy="264276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4" descr="Immagine correlata"/>
          <p:cNvPicPr/>
          <p:nvPr/>
        </p:nvPicPr>
        <p:blipFill>
          <a:blip r:embed="rId2"/>
          <a:stretch/>
        </p:blipFill>
        <p:spPr>
          <a:xfrm>
            <a:off x="1871640" y="3969000"/>
            <a:ext cx="1964160" cy="130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326480" y="2069280"/>
            <a:ext cx="4456800" cy="345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it-IT" sz="1350" spc="-1" strike="noStrike">
                <a:solidFill>
                  <a:srgbClr val="222222"/>
                </a:solidFill>
                <a:latin typeface="Century Gothic"/>
              </a:rPr>
              <a:t>Valutando la frequenza dell'esposizione alle esperienze avverse risulta che le conseguenze peggiori sono in quella fascia in cui l'esposizione è costantemente alta o aumenta nel corso dei primi 3 anni di vita.</a:t>
            </a:r>
            <a:br/>
            <a:br/>
            <a:r>
              <a:rPr b="0" lang="it-IT" sz="1350" spc="-1" strike="noStrike">
                <a:solidFill>
                  <a:srgbClr val="222222"/>
                </a:solidFill>
                <a:latin typeface="Century Gothic"/>
              </a:rPr>
              <a:t>La povertà può essere collegata a pratiche genitoriali sfavorevoli. Oltre ai deficit di istruzione tra i genitori a basso reddito, la povertà crea stress e frustrazioni che costringono i genitori a non fornire tutte le loro risorse ai loro figli.</a:t>
            </a:r>
            <a:br/>
            <a:br/>
            <a:r>
              <a:rPr b="0" lang="it-IT" sz="1350" spc="-1" strike="noStrike">
                <a:solidFill>
                  <a:srgbClr val="222222"/>
                </a:solidFill>
                <a:latin typeface="Century Gothic"/>
              </a:rPr>
              <a:t>La ricerca sulle Esi dimostra in modo uniforme che </a:t>
            </a:r>
            <a:r>
              <a:rPr b="0" lang="it-IT" sz="1350" spc="-1" strike="noStrike" u="sng">
                <a:solidFill>
                  <a:srgbClr val="222222"/>
                </a:solidFill>
                <a:uFillTx/>
                <a:latin typeface="Century Gothic"/>
              </a:rPr>
              <a:t>lo stress danneggia la qualità delle interazioni madre-bambino e aumenta la probabilità di maltrattamento sui minori e negligenza.</a:t>
            </a:r>
            <a:br/>
            <a:br/>
            <a:r>
              <a:rPr b="1" lang="it-IT" sz="1350" spc="-1" strike="noStrike">
                <a:solidFill>
                  <a:srgbClr val="222222"/>
                </a:solidFill>
                <a:latin typeface="Century Gothic"/>
              </a:rPr>
              <a:t>Interrompere i meccanismi attraverso cui le ACEs impediscono lo sviluppo ottimale, offre l'opportunità di cambiare il corso della vita del bambino.</a:t>
            </a:r>
            <a:endParaRPr b="0" lang="en-US" sz="135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26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27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5428080" y="1568520"/>
            <a:ext cx="127656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</p:txBody>
      </p:sp>
      <p:pic>
        <p:nvPicPr>
          <p:cNvPr id="329" name="Immagine 8" descr=""/>
          <p:cNvPicPr/>
          <p:nvPr/>
        </p:nvPicPr>
        <p:blipFill>
          <a:blip r:embed="rId2"/>
          <a:stretch/>
        </p:blipFill>
        <p:spPr>
          <a:xfrm>
            <a:off x="0" y="857160"/>
            <a:ext cx="432612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5369760" y="2259720"/>
            <a:ext cx="3537720" cy="3337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it-IT" sz="1500" spc="-1" strike="noStrike">
                <a:solidFill>
                  <a:srgbClr val="222222"/>
                </a:solidFill>
                <a:latin typeface="Century Gothic"/>
              </a:rPr>
              <a:t>L'American Academy of Pediatrics ribadisce che le pratiche pediatriche devono essere preparate allo screening dei fattori di rischio associati allo stress e identificare le risorse per aiutare le famiglie a fronteggiare tali rischi. </a:t>
            </a:r>
            <a:r>
              <a:rPr b="0" lang="it-IT" sz="1500" spc="-1" strike="noStrike" u="sng">
                <a:solidFill>
                  <a:srgbClr val="222222"/>
                </a:solidFill>
                <a:uFillTx/>
                <a:latin typeface="Century Gothic"/>
              </a:rPr>
              <a:t>L'identificazione degli ACEs nella prima infanzia fornisce il potenziale per intervenire prima che la salute e lo sviluppo siano compromessi.</a:t>
            </a:r>
            <a:br/>
            <a:br/>
            <a:endParaRPr b="0" lang="en-US" sz="15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31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32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7733520" y="5582160"/>
            <a:ext cx="866160" cy="50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5289480" y="2185560"/>
            <a:ext cx="3143520" cy="3564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56000"/>
          </a:bodyPr>
          <a:p>
            <a:pPr>
              <a:lnSpc>
                <a:spcPct val="100000"/>
              </a:lnSpc>
              <a:spcBef>
                <a:spcPts val="658"/>
              </a:spcBef>
            </a:pPr>
            <a:r>
              <a:rPr b="1" lang="it-IT" sz="1800" spc="-1" strike="noStrike">
                <a:solidFill>
                  <a:srgbClr val="262626"/>
                </a:solidFill>
                <a:latin typeface="Century Gothic"/>
              </a:rPr>
              <a:t>Definizione dell’Organizzazione Mondiale della Sanità 1999</a:t>
            </a:r>
            <a:br/>
            <a:br/>
            <a:br/>
            <a:r>
              <a:rPr b="0" lang="it-IT" sz="1840" spc="-1" strike="noStrike">
                <a:solidFill>
                  <a:srgbClr val="000000"/>
                </a:solidFill>
                <a:latin typeface="Calibri"/>
              </a:rPr>
              <a:t>Per  maltrattamento all’infanzia si intendono tutte le forme di cattiva cura fisica e affettiva, di abusi sessuali, di trascuratezza o di trattamento trascurante, di sfruttamento commerciale o altre, chi comportano un pregiudizio reale o potenziale per la salute del bambino, la sua sopravvivenza, il suo sviluppo o la sua dignità nel contesto di un a relazione di responsabilità, di fiducia o di potere</a:t>
            </a:r>
            <a:br/>
            <a:endParaRPr b="0" lang="en-US" sz="184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6907680" y="540360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36" name="CustomShape 3"/>
          <p:cNvSpPr/>
          <p:nvPr/>
        </p:nvSpPr>
        <p:spPr>
          <a:xfrm>
            <a:off x="7880040" y="5438160"/>
            <a:ext cx="105696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38" name="CustomShape 1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1547640" y="5265360"/>
            <a:ext cx="57783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alibri"/>
              </a:rPr>
              <a:t>Annalisa Di Luca 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50" spc="-1" strike="noStrike" u="sng">
                <a:solidFill>
                  <a:srgbClr val="000000"/>
                </a:solidFill>
                <a:uFillTx/>
                <a:latin typeface="Calibri"/>
              </a:rPr>
              <a:t>Annalisa.diluca@gmail.com</a:t>
            </a:r>
            <a:endParaRPr b="0" lang="it-IT" sz="1350" spc="-1" strike="noStrike">
              <a:latin typeface="Arial"/>
            </a:endParaRPr>
          </a:p>
        </p:txBody>
      </p:sp>
      <p:grpSp>
        <p:nvGrpSpPr>
          <p:cNvPr id="340" name="Group 3"/>
          <p:cNvGrpSpPr/>
          <p:nvPr/>
        </p:nvGrpSpPr>
        <p:grpSpPr>
          <a:xfrm>
            <a:off x="2307960" y="1722960"/>
            <a:ext cx="4105440" cy="3570120"/>
            <a:chOff x="2307960" y="1722960"/>
            <a:chExt cx="4105440" cy="3570120"/>
          </a:xfrm>
        </p:grpSpPr>
        <p:sp>
          <p:nvSpPr>
            <p:cNvPr id="341" name="CustomShape 4"/>
            <p:cNvSpPr/>
            <p:nvPr/>
          </p:nvSpPr>
          <p:spPr>
            <a:xfrm>
              <a:off x="2307960" y="1722960"/>
              <a:ext cx="3569760" cy="3570120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90000"/>
              </a:srgbClr>
            </a:solidFill>
            <a:ln w="254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42" name="Group 5"/>
            <p:cNvGrpSpPr/>
            <p:nvPr/>
          </p:nvGrpSpPr>
          <p:grpSpPr>
            <a:xfrm>
              <a:off x="4093200" y="2081880"/>
              <a:ext cx="2320200" cy="844920"/>
              <a:chOff x="4093200" y="2081880"/>
              <a:chExt cx="2320200" cy="844920"/>
            </a:xfrm>
          </p:grpSpPr>
          <p:sp>
            <p:nvSpPr>
              <p:cNvPr id="343" name="CustomShape 6"/>
              <p:cNvSpPr/>
              <p:nvPr/>
            </p:nvSpPr>
            <p:spPr>
              <a:xfrm>
                <a:off x="4093200" y="2081880"/>
                <a:ext cx="2320200" cy="84492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90000"/>
                </a:srgbClr>
              </a:solidFill>
              <a:ln w="25400">
                <a:solidFill>
                  <a:schemeClr val="accent2">
                    <a:alpha val="90000"/>
                  </a:schemeClr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4" name="CustomShape 7"/>
              <p:cNvSpPr/>
              <p:nvPr/>
            </p:nvSpPr>
            <p:spPr>
              <a:xfrm>
                <a:off x="4134240" y="2188800"/>
                <a:ext cx="2237760" cy="63072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8400" rIns="68400" tIns="68400" bIns="68400" anchor="ctr">
                <a:spAutoFit/>
              </a:bodyPr>
              <a:p>
                <a:pPr algn="ctr">
                  <a:lnSpc>
                    <a:spcPct val="90000"/>
                  </a:lnSpc>
                  <a:spcBef>
                    <a:spcPts val="1001"/>
                  </a:spcBef>
                </a:pPr>
                <a:r>
                  <a:rPr b="1" lang="en-US" sz="1800" spc="-1" strike="noStrike">
                    <a:solidFill>
                      <a:srgbClr val="000000"/>
                    </a:solidFill>
                    <a:latin typeface="Garamond"/>
                    <a:ea typeface="Garamond"/>
                  </a:rPr>
                  <a:t>Precocità di esposizione</a:t>
                </a:r>
                <a:endParaRPr b="0" lang="it-IT" sz="1800" spc="-1" strike="noStrike">
                  <a:latin typeface="Arial"/>
                </a:endParaRPr>
              </a:p>
            </p:txBody>
          </p:sp>
        </p:grpSp>
        <p:grpSp>
          <p:nvGrpSpPr>
            <p:cNvPr id="345" name="Group 8"/>
            <p:cNvGrpSpPr/>
            <p:nvPr/>
          </p:nvGrpSpPr>
          <p:grpSpPr>
            <a:xfrm>
              <a:off x="4093200" y="3032640"/>
              <a:ext cx="2320200" cy="844920"/>
              <a:chOff x="4093200" y="3032640"/>
              <a:chExt cx="2320200" cy="844920"/>
            </a:xfrm>
          </p:grpSpPr>
          <p:sp>
            <p:nvSpPr>
              <p:cNvPr id="346" name="CustomShape 9"/>
              <p:cNvSpPr/>
              <p:nvPr/>
            </p:nvSpPr>
            <p:spPr>
              <a:xfrm>
                <a:off x="4093200" y="3032640"/>
                <a:ext cx="2320200" cy="84492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90000"/>
                </a:srgbClr>
              </a:solidFill>
              <a:ln w="25400">
                <a:solidFill>
                  <a:schemeClr val="accent2">
                    <a:alpha val="70000"/>
                  </a:schemeClr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7" name="CustomShape 10"/>
              <p:cNvSpPr/>
              <p:nvPr/>
            </p:nvSpPr>
            <p:spPr>
              <a:xfrm>
                <a:off x="4134240" y="3139560"/>
                <a:ext cx="2237760" cy="63072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8400" rIns="68400" tIns="68400" bIns="68400" anchor="ctr">
                <a:spAutoFit/>
              </a:bodyPr>
              <a:p>
                <a:pPr algn="ctr">
                  <a:lnSpc>
                    <a:spcPct val="90000"/>
                  </a:lnSpc>
                  <a:spcBef>
                    <a:spcPts val="1001"/>
                  </a:spcBef>
                </a:pPr>
                <a:r>
                  <a:rPr b="1" lang="en-US" sz="1800" spc="-1" strike="noStrike">
                    <a:solidFill>
                      <a:srgbClr val="000000"/>
                    </a:solidFill>
                    <a:latin typeface="Garamond"/>
                    <a:ea typeface="Garamond"/>
                  </a:rPr>
                  <a:t>Vicinanza affettiva dell’aggressore</a:t>
                </a:r>
                <a:endParaRPr b="0" lang="it-IT" sz="1800" spc="-1" strike="noStrike">
                  <a:latin typeface="Arial"/>
                </a:endParaRPr>
              </a:p>
            </p:txBody>
          </p:sp>
        </p:grpSp>
        <p:grpSp>
          <p:nvGrpSpPr>
            <p:cNvPr id="348" name="Group 11"/>
            <p:cNvGrpSpPr/>
            <p:nvPr/>
          </p:nvGrpSpPr>
          <p:grpSpPr>
            <a:xfrm>
              <a:off x="4093200" y="3983760"/>
              <a:ext cx="2320200" cy="844920"/>
              <a:chOff x="4093200" y="3983760"/>
              <a:chExt cx="2320200" cy="844920"/>
            </a:xfrm>
          </p:grpSpPr>
          <p:sp>
            <p:nvSpPr>
              <p:cNvPr id="349" name="CustomShape 12"/>
              <p:cNvSpPr/>
              <p:nvPr/>
            </p:nvSpPr>
            <p:spPr>
              <a:xfrm>
                <a:off x="4093200" y="3983760"/>
                <a:ext cx="2320200" cy="84492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90000"/>
                </a:srgbClr>
              </a:solidFill>
              <a:ln w="25400">
                <a:solidFill>
                  <a:schemeClr val="accent2">
                    <a:alpha val="49999"/>
                  </a:schemeClr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0" name="CustomShape 13"/>
              <p:cNvSpPr/>
              <p:nvPr/>
            </p:nvSpPr>
            <p:spPr>
              <a:xfrm>
                <a:off x="4134240" y="4090320"/>
                <a:ext cx="2237760" cy="63072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8400" rIns="68400" tIns="68400" bIns="68400" anchor="ctr">
                <a:spAutoFit/>
              </a:bodyPr>
              <a:p>
                <a:pPr algn="ctr">
                  <a:lnSpc>
                    <a:spcPct val="90000"/>
                  </a:lnSpc>
                  <a:spcBef>
                    <a:spcPts val="1001"/>
                  </a:spcBef>
                </a:pPr>
                <a:r>
                  <a:rPr b="1" lang="en-US" sz="1800" spc="-1" strike="noStrike">
                    <a:solidFill>
                      <a:srgbClr val="000000"/>
                    </a:solidFill>
                    <a:latin typeface="Garamond"/>
                    <a:ea typeface="Garamond"/>
                  </a:rPr>
                  <a:t>Lunghezza di esposizione</a:t>
                </a:r>
                <a:endParaRPr b="0" lang="it-IT" sz="1800" spc="-1" strike="noStrike">
                  <a:latin typeface="Arial"/>
                </a:endParaRPr>
              </a:p>
            </p:txBody>
          </p:sp>
        </p:grpSp>
      </p:grpSp>
      <p:sp>
        <p:nvSpPr>
          <p:cNvPr id="351" name="CustomShape 14"/>
          <p:cNvSpPr/>
          <p:nvPr/>
        </p:nvSpPr>
        <p:spPr>
          <a:xfrm>
            <a:off x="1547640" y="1283760"/>
            <a:ext cx="157608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70c0"/>
                </a:solidFill>
                <a:latin typeface="Century Gothic"/>
              </a:rPr>
              <a:t>Il trauma è più grave se: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1007640" y="753120"/>
            <a:ext cx="7614360" cy="5346360"/>
          </a:xfrm>
          <a:prstGeom prst="rect">
            <a:avLst/>
          </a:prstGeom>
          <a:solidFill>
            <a:srgbClr val="c2cda9"/>
          </a:solidFill>
          <a:ln cap="rnd">
            <a:solidFill>
              <a:srgbClr val="8ba248"/>
            </a:solidFill>
            <a:rou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53" name="TextShape 2"/>
          <p:cNvSpPr txBox="1"/>
          <p:nvPr/>
        </p:nvSpPr>
        <p:spPr>
          <a:xfrm>
            <a:off x="1945080" y="624240"/>
            <a:ext cx="658872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it-IT" sz="3600" spc="-1" strike="noStrike">
                <a:solidFill>
                  <a:srgbClr val="262626"/>
                </a:solidFill>
                <a:latin typeface="Century Gothic"/>
              </a:rPr>
              <a:t>Trauma(PSDT)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522124837"/>
              </p:ext>
            </p:extLst>
          </p:nvPr>
        </p:nvGraphicFramePr>
        <p:xfrm>
          <a:off x="1007640" y="2023560"/>
          <a:ext cx="7263720" cy="339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54" name="Immagine 5" descr=""/>
          <p:cNvPicPr/>
          <p:nvPr/>
        </p:nvPicPr>
        <p:blipFill>
          <a:blip r:embed="rId6"/>
          <a:stretch/>
        </p:blipFill>
        <p:spPr>
          <a:xfrm>
            <a:off x="7571160" y="944640"/>
            <a:ext cx="859680" cy="86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2171880" y="399960"/>
            <a:ext cx="5370480" cy="1840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262626"/>
                </a:solidFill>
                <a:latin typeface="Century Gothic"/>
              </a:rPr>
              <a:t>Manifestazioni psicopatologiche da esperienza traumatica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076569330"/>
              </p:ext>
            </p:extLst>
          </p:nvPr>
        </p:nvGraphicFramePr>
        <p:xfrm>
          <a:off x="2400480" y="2286000"/>
          <a:ext cx="5087160" cy="303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1945080" y="624240"/>
            <a:ext cx="658872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it-IT" sz="3600" spc="-1" strike="noStrike">
                <a:solidFill>
                  <a:srgbClr val="262626"/>
                </a:solidFill>
                <a:latin typeface="Century Gothic"/>
              </a:rPr>
              <a:t>Le risposte al trauma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3569747252"/>
              </p:ext>
            </p:extLst>
          </p:nvPr>
        </p:nvGraphicFramePr>
        <p:xfrm>
          <a:off x="1486080" y="2057400"/>
          <a:ext cx="6171840" cy="339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5055120" y="2170440"/>
            <a:ext cx="4088520" cy="3443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  <a:spcBef>
                <a:spcPts val="524"/>
              </a:spcBef>
            </a:pPr>
            <a:r>
              <a:rPr b="1" lang="it-IT" sz="1500" spc="-1" strike="noStrike">
                <a:solidFill>
                  <a:srgbClr val="ff0000"/>
                </a:solidFill>
                <a:latin typeface="Garamond"/>
              </a:rPr>
              <a:t>Developmental Trauma Disorder </a:t>
            </a:r>
            <a:br/>
            <a:r>
              <a:rPr b="1" i="1" lang="it-IT" sz="1500" spc="-1" strike="noStrike">
                <a:solidFill>
                  <a:srgbClr val="1a1919"/>
                </a:solidFill>
                <a:latin typeface="Garamond"/>
              </a:rPr>
              <a:t>A. Esposizione. </a:t>
            </a:r>
            <a:r>
              <a:rPr b="1" lang="it-IT" sz="1500" spc="-1" strike="noStrike">
                <a:solidFill>
                  <a:srgbClr val="1a1919"/>
                </a:solidFill>
                <a:latin typeface="Garamond"/>
              </a:rPr>
              <a:t>Il bambino o adolescente  ha vissuto molteplici  o prolungati eventi sfavorevoli per un periodo di almeno un anno</a:t>
            </a:r>
            <a:br/>
            <a:r>
              <a:rPr b="1" i="1" lang="it-IT" sz="1500" spc="-1" strike="noStrike">
                <a:solidFill>
                  <a:srgbClr val="1a1919"/>
                </a:solidFill>
                <a:latin typeface="Garamond"/>
              </a:rPr>
              <a:t>B. Disregolazione  fisiologica ed emozionale. </a:t>
            </a:r>
            <a:r>
              <a:rPr b="1" lang="it-IT" sz="1500" spc="-1" strike="noStrike">
                <a:solidFill>
                  <a:srgbClr val="1a1919"/>
                </a:solidFill>
                <a:latin typeface="Garamond"/>
              </a:rPr>
              <a:t>Il bambino mostra problemi nelle competenze evolutive di riferimento relativamente alla regolazione dell’arousal  </a:t>
            </a:r>
            <a:br/>
            <a:r>
              <a:rPr b="1" i="1" lang="it-IT" sz="1500" spc="-1" strike="noStrike">
                <a:solidFill>
                  <a:srgbClr val="1a1919"/>
                </a:solidFill>
                <a:latin typeface="Garamond"/>
              </a:rPr>
              <a:t>C. Disregolazione  dell’attenzione e del comportamento</a:t>
            </a:r>
            <a:r>
              <a:rPr b="1" lang="it-IT" sz="1500" spc="-1" strike="noStrike">
                <a:solidFill>
                  <a:srgbClr val="1a1919"/>
                </a:solidFill>
                <a:latin typeface="Garamond"/>
              </a:rPr>
              <a:t>. Il bambino mostra problemi nelle competenze evolutive di riferimento relativamente al mantenimento dell’attenzione, dell’apprendimento o alla gestione dello stress</a:t>
            </a:r>
            <a:br/>
            <a:endParaRPr b="0" lang="en-US" sz="15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58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59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60" name="CustomShape 3"/>
          <p:cNvSpPr/>
          <p:nvPr/>
        </p:nvSpPr>
        <p:spPr>
          <a:xfrm>
            <a:off x="7385760" y="5336640"/>
            <a:ext cx="148392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5099760" y="2141280"/>
            <a:ext cx="3808080" cy="3253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7000"/>
          </a:bodyPr>
          <a:p>
            <a:pPr>
              <a:lnSpc>
                <a:spcPct val="100000"/>
              </a:lnSpc>
              <a:spcBef>
                <a:spcPts val="524"/>
              </a:spcBef>
            </a:pPr>
            <a:r>
              <a:rPr b="1" lang="it-IT" sz="1500" spc="-1" strike="noStrike">
                <a:solidFill>
                  <a:srgbClr val="ff0000"/>
                </a:solidFill>
                <a:latin typeface="Garamond"/>
              </a:rPr>
              <a:t>Developmental Trauma Disorder </a:t>
            </a:r>
            <a:br/>
            <a:r>
              <a:rPr b="1" i="1" lang="it-IT" sz="1500" spc="-1" strike="noStrike">
                <a:solidFill>
                  <a:srgbClr val="1a1919"/>
                </a:solidFill>
                <a:latin typeface="Garamond"/>
              </a:rPr>
              <a:t>D. Disregolazione dell’attenzione e del comportamento. </a:t>
            </a:r>
            <a:r>
              <a:rPr b="1" lang="it-IT" sz="1500" spc="-1" strike="noStrike">
                <a:solidFill>
                  <a:srgbClr val="1a1919"/>
                </a:solidFill>
                <a:latin typeface="Garamond"/>
              </a:rPr>
              <a:t>Il bambino mostra problemi nelle competenze evolutive  di riferimento relativamente al mantenimento dell’attenzione, all’apprendimento o alla gestione dello stress</a:t>
            </a:r>
            <a:br/>
            <a:r>
              <a:rPr b="1" i="1" lang="it-IT" sz="1500" spc="-1" strike="noStrike">
                <a:solidFill>
                  <a:srgbClr val="1a1919"/>
                </a:solidFill>
                <a:latin typeface="Garamond"/>
              </a:rPr>
              <a:t>E. Sintomatologia dello spettro post-traumatico. </a:t>
            </a:r>
            <a:r>
              <a:rPr b="1" lang="it-IT" sz="1500" spc="-1" strike="noStrike">
                <a:solidFill>
                  <a:srgbClr val="1a1919"/>
                </a:solidFill>
                <a:latin typeface="Garamond"/>
              </a:rPr>
              <a:t>Il bambino manifesta almeno un sintomo in almeno due dei cluster sintomatici B,C e D del PTSD</a:t>
            </a:r>
            <a:br/>
            <a:r>
              <a:rPr b="1" i="1" lang="it-IT" sz="1500" spc="-1" strike="noStrike">
                <a:solidFill>
                  <a:srgbClr val="1a1919"/>
                </a:solidFill>
                <a:latin typeface="Garamond"/>
              </a:rPr>
              <a:t>F. Durata del disturbo.</a:t>
            </a:r>
            <a:r>
              <a:rPr b="1" lang="it-IT" sz="1500" spc="-1" strike="noStrike">
                <a:solidFill>
                  <a:srgbClr val="1a1919"/>
                </a:solidFill>
                <a:latin typeface="Garamond"/>
              </a:rPr>
              <a:t> I sintomi elencati nei punti B, C, D ed E hanno durata di almeno sei mesi</a:t>
            </a:r>
            <a:br/>
            <a:endParaRPr b="0" lang="en-US" sz="15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62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63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6697440" y="4858200"/>
            <a:ext cx="177264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0" y="836640"/>
            <a:ext cx="9143640" cy="5346360"/>
          </a:xfrm>
          <a:prstGeom prst="rect">
            <a:avLst/>
          </a:prstGeom>
          <a:noFill/>
          <a:ln cap="rnd">
            <a:solidFill>
              <a:srgbClr val="8ba248"/>
            </a:solidFill>
            <a:rou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88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1547640" y="5319360"/>
            <a:ext cx="5670360" cy="70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 u="sng">
                <a:solidFill>
                  <a:srgbClr val="000000"/>
                </a:solidFill>
                <a:uFillTx/>
                <a:latin typeface="Century Gothic"/>
              </a:rPr>
              <a:t>Annalisa Di Luca</a:t>
            </a:r>
            <a:r>
              <a:rPr b="0" lang="it-IT" sz="1350" spc="-1" strike="noStrike">
                <a:solidFill>
                  <a:srgbClr val="000000"/>
                </a:solidFill>
                <a:latin typeface="Century Gothic"/>
              </a:rPr>
              <a:t> psicoterapeuta, traumatologa e formatrice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50" spc="-1" strike="noStrike">
                <a:solidFill>
                  <a:srgbClr val="0070c0"/>
                </a:solidFill>
                <a:latin typeface="Century Gothic"/>
              </a:rPr>
              <a:t>annalisa.diluca@gmail.com</a:t>
            </a:r>
            <a:r>
              <a:rPr b="0" lang="it-IT" sz="1350" spc="-1" strike="noStrike">
                <a:solidFill>
                  <a:srgbClr val="000000"/>
                </a:solidFill>
                <a:latin typeface="Century Gothic"/>
              </a:rPr>
              <a:t> 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350" spc="-1" strike="noStrike">
              <a:latin typeface="Arial"/>
            </a:endParaRPr>
          </a:p>
        </p:txBody>
      </p:sp>
      <p:sp>
        <p:nvSpPr>
          <p:cNvPr id="290" name="CustomShape 4"/>
          <p:cNvSpPr/>
          <p:nvPr/>
        </p:nvSpPr>
        <p:spPr>
          <a:xfrm>
            <a:off x="1259640" y="748800"/>
            <a:ext cx="2282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5"/>
          <p:cNvSpPr/>
          <p:nvPr/>
        </p:nvSpPr>
        <p:spPr>
          <a:xfrm>
            <a:off x="1374120" y="863280"/>
            <a:ext cx="2282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2" name="Immagine 14" descr=""/>
          <p:cNvPicPr/>
          <p:nvPr/>
        </p:nvPicPr>
        <p:blipFill>
          <a:blip r:embed="rId1"/>
          <a:stretch/>
        </p:blipFill>
        <p:spPr>
          <a:xfrm>
            <a:off x="7056360" y="1043280"/>
            <a:ext cx="1018080" cy="1025640"/>
          </a:xfrm>
          <a:prstGeom prst="rect">
            <a:avLst/>
          </a:prstGeom>
          <a:ln w="0">
            <a:noFill/>
          </a:ln>
        </p:spPr>
      </p:pic>
      <p:sp>
        <p:nvSpPr>
          <p:cNvPr id="293" name="CustomShape 6"/>
          <p:cNvSpPr/>
          <p:nvPr/>
        </p:nvSpPr>
        <p:spPr>
          <a:xfrm>
            <a:off x="1410840" y="3105000"/>
            <a:ext cx="6414840" cy="74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58840" indent="-258480" algn="r">
              <a:lnSpc>
                <a:spcPct val="100000"/>
              </a:lnSpc>
              <a:tabLst>
                <a:tab algn="l" pos="0"/>
              </a:tabLst>
            </a:pPr>
            <a:r>
              <a:rPr b="0" lang="it-IT" sz="1430" spc="-1" strike="noStrike">
                <a:solidFill>
                  <a:srgbClr val="000000"/>
                </a:solidFill>
                <a:latin typeface="Garamond"/>
                <a:ea typeface="MS PGothic"/>
              </a:rPr>
              <a:t>Il presente materiale è protetto da </a:t>
            </a:r>
            <a:r>
              <a:rPr b="0" i="1" lang="it-IT" sz="1430" spc="-1" strike="noStrike">
                <a:solidFill>
                  <a:srgbClr val="000000"/>
                </a:solidFill>
                <a:latin typeface="Garamond"/>
                <a:ea typeface="MS PGothic"/>
              </a:rPr>
              <a:t>copyright</a:t>
            </a:r>
            <a:r>
              <a:rPr b="0" lang="it-IT" sz="1430" spc="-1" strike="noStrike">
                <a:solidFill>
                  <a:srgbClr val="000000"/>
                </a:solidFill>
                <a:latin typeface="Garamond"/>
                <a:ea typeface="MS PGothic"/>
              </a:rPr>
              <a:t> © e tutelato dalla legge italiana in materia di diritto d’autore: è vietata ogni riproduzione, con qualsiasi mezzo effettuata.</a:t>
            </a:r>
            <a:endParaRPr b="0" lang="it-IT" sz="143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1655640" y="2133000"/>
            <a:ext cx="5829120" cy="2430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marL="150480" indent="-150120">
              <a:lnSpc>
                <a:spcPct val="106000"/>
              </a:lnSpc>
              <a:spcBef>
                <a:spcPts val="462"/>
              </a:spcBef>
              <a:tabLst>
                <a:tab algn="l" pos="0"/>
              </a:tabLst>
            </a:pPr>
            <a:r>
              <a:rPr b="1" lang="it-IT" sz="1190" spc="-1" strike="noStrike">
                <a:solidFill>
                  <a:srgbClr val="00b050"/>
                </a:solidFill>
                <a:latin typeface="Century Gothic"/>
              </a:rPr>
              <a:t>MALTRATTAMENTO FISICO</a:t>
            </a:r>
            <a:r>
              <a:rPr b="1" lang="it-IT" sz="1190" spc="-1" strike="noStrike">
                <a:solidFill>
                  <a:srgbClr val="000000"/>
                </a:solidFill>
                <a:latin typeface="Century Gothic"/>
              </a:rPr>
              <a:t>: </a:t>
            </a:r>
            <a:r>
              <a:rPr b="0" lang="it-IT" sz="1190" spc="-1" strike="noStrike">
                <a:solidFill>
                  <a:srgbClr val="000000"/>
                </a:solidFill>
                <a:latin typeface="Century Gothic"/>
              </a:rPr>
              <a:t>il minore è oggetto di aggressioni da parte dei familiari con conseguenze fisiche come lesioni cutanee, oculari, viscerali, bruciature, lesioni permanenti, morte;</a:t>
            </a:r>
            <a:br/>
            <a:br/>
            <a:r>
              <a:rPr b="1" lang="it-IT" sz="1190" spc="-1" strike="noStrike">
                <a:solidFill>
                  <a:srgbClr val="00b050"/>
                </a:solidFill>
                <a:latin typeface="Century Gothic"/>
              </a:rPr>
              <a:t>GRAVE</a:t>
            </a:r>
            <a:r>
              <a:rPr b="1" lang="it-IT" sz="1320" spc="-1" strike="noStrike">
                <a:solidFill>
                  <a:srgbClr val="00b050"/>
                </a:solidFill>
                <a:latin typeface="Century Gothic"/>
              </a:rPr>
              <a:t> </a:t>
            </a:r>
            <a:r>
              <a:rPr b="1" lang="it-IT" sz="1190" spc="-1" strike="noStrike">
                <a:solidFill>
                  <a:srgbClr val="00b050"/>
                </a:solidFill>
                <a:latin typeface="Century Gothic"/>
              </a:rPr>
              <a:t>TRASCURATEZZA</a:t>
            </a:r>
            <a:r>
              <a:rPr b="1" lang="it-IT" sz="1190" spc="-1" strike="noStrike">
                <a:solidFill>
                  <a:srgbClr val="000000"/>
                </a:solidFill>
                <a:latin typeface="Century Gothic"/>
              </a:rPr>
              <a:t>: </a:t>
            </a:r>
            <a:r>
              <a:rPr b="0" lang="it-IT" sz="1190" spc="-1" strike="noStrike">
                <a:solidFill>
                  <a:srgbClr val="000000"/>
                </a:solidFill>
                <a:latin typeface="Century Gothic"/>
              </a:rPr>
              <a:t>il minore subisce gli effetti delle omissioni o carenze dei familiari nel provvedere risposte corrette a bisogni fisici e/o psichici (abbigliamento inadeguato alle condizioni atmosferiche, trascuratezza igienico sanitaria o alimentare, isolamento affettivo e/o sociale….); </a:t>
            </a:r>
            <a:br/>
            <a:endParaRPr b="0" lang="en-US" sz="119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66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67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68" name="CustomShape 3"/>
          <p:cNvSpPr/>
          <p:nvPr/>
        </p:nvSpPr>
        <p:spPr>
          <a:xfrm>
            <a:off x="1547640" y="5265360"/>
            <a:ext cx="57783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alibri"/>
              </a:rPr>
              <a:t>Annalisa Di Luca 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50" spc="-1" strike="noStrike" u="sng">
                <a:solidFill>
                  <a:srgbClr val="000000"/>
                </a:solidFill>
                <a:uFillTx/>
                <a:latin typeface="Calibri"/>
              </a:rPr>
              <a:t>Annalisa.diluca@gmail.com</a:t>
            </a:r>
            <a:endParaRPr b="0" lang="it-IT" sz="1350" spc="-1" strike="noStrike">
              <a:latin typeface="Arial"/>
            </a:endParaRPr>
          </a:p>
        </p:txBody>
      </p:sp>
      <p:pic>
        <p:nvPicPr>
          <p:cNvPr id="369" name="Anteprima della diapositiva 6" descr=""/>
          <p:cNvPicPr/>
          <p:nvPr/>
        </p:nvPicPr>
        <p:blipFill>
          <a:blip r:embed="rId2"/>
          <a:stretch/>
        </p:blipFill>
        <p:spPr>
          <a:xfrm>
            <a:off x="-1843560" y="1614960"/>
            <a:ext cx="2285640" cy="1285560"/>
          </a:xfrm>
          <a:prstGeom prst="rect">
            <a:avLst/>
          </a:prstGeom>
          <a:ln w="3175">
            <a:solidFill>
              <a:srgbClr val="d3d3d3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1655640" y="2133000"/>
            <a:ext cx="5829120" cy="2430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marL="150480" indent="-150120">
              <a:lnSpc>
                <a:spcPct val="100000"/>
              </a:lnSpc>
              <a:spcBef>
                <a:spcPts val="462"/>
              </a:spcBef>
              <a:tabLst>
                <a:tab algn="l" pos="0"/>
              </a:tabLst>
            </a:pPr>
            <a:r>
              <a:rPr b="1" lang="it-IT" sz="1190" spc="-1" strike="noStrike">
                <a:solidFill>
                  <a:srgbClr val="7030a0"/>
                </a:solidFill>
                <a:latin typeface="Century Gothic"/>
              </a:rPr>
              <a:t>MALTRATTAMENTO PSICOLOGICO</a:t>
            </a:r>
            <a:r>
              <a:rPr b="0" lang="it-IT" sz="1190" spc="-1" strike="noStrike">
                <a:solidFill>
                  <a:srgbClr val="000000"/>
                </a:solidFill>
                <a:latin typeface="Century Gothic"/>
              </a:rPr>
              <a:t>: comportamenti aggressivi non inclusi nei precedenti tipi, quali reiterata violenza verbale o un’attiva pressione psicologica nei confronti del minore, tale da danneggiarlo (per esempio tutte le situazioni di separazione conflittuale in cui i minori sono palesemente strumentalizzati dai genitori nel contrasto reciproco, con evidenti e rilevabili effetti sul loro equilibrio emotivo); </a:t>
            </a:r>
            <a:br/>
            <a:r>
              <a:rPr b="1" lang="it-IT" sz="1190" spc="-1" strike="noStrike">
                <a:solidFill>
                  <a:srgbClr val="c00000"/>
                </a:solidFill>
                <a:latin typeface="Century Gothic"/>
              </a:rPr>
              <a:t>ABUSO SESSUALE</a:t>
            </a:r>
            <a:r>
              <a:rPr b="0" lang="it-IT" sz="1190" spc="-1" strike="noStrike">
                <a:solidFill>
                  <a:srgbClr val="000000"/>
                </a:solidFill>
                <a:latin typeface="Century Gothic"/>
              </a:rPr>
              <a:t>: il minore è coinvolto da parte dei familiari in atti sessuali che presuppongono violenza o ai quali non può “acconsentire con totale consapevolezza o tali da violare tabù vigenti nella società circa i ruoli parentali”</a:t>
            </a:r>
            <a:br/>
            <a:br/>
            <a:endParaRPr b="0" lang="en-US" sz="119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71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72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1547640" y="5265360"/>
            <a:ext cx="57783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alibri"/>
              </a:rPr>
              <a:t>Annalisa Di Luca 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50" spc="-1" strike="noStrike" u="sng">
                <a:solidFill>
                  <a:srgbClr val="000000"/>
                </a:solidFill>
                <a:uFillTx/>
                <a:latin typeface="Calibri"/>
              </a:rPr>
              <a:t>Annalisa.diluca@gmail.com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75" name="CustomShape 1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1547640" y="5265360"/>
            <a:ext cx="57783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alibri"/>
              </a:rPr>
              <a:t>Annalisa Di Luca 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50" spc="-1" strike="noStrike" u="sng">
                <a:solidFill>
                  <a:srgbClr val="000000"/>
                </a:solidFill>
                <a:uFillTx/>
                <a:latin typeface="Calibri"/>
              </a:rPr>
              <a:t>Annalisa.diluca@gmail.com</a:t>
            </a:r>
            <a:endParaRPr b="0" lang="it-IT" sz="1350" spc="-1" strike="noStrike">
              <a:latin typeface="Arial"/>
            </a:endParaRPr>
          </a:p>
        </p:txBody>
      </p:sp>
      <p:sp>
        <p:nvSpPr>
          <p:cNvPr id="377" name="TextShape 3"/>
          <p:cNvSpPr txBox="1"/>
          <p:nvPr/>
        </p:nvSpPr>
        <p:spPr>
          <a:xfrm>
            <a:off x="1656000" y="2132280"/>
            <a:ext cx="5829120" cy="2430720"/>
          </a:xfrm>
          <a:prstGeom prst="rect">
            <a:avLst/>
          </a:prstGeom>
          <a:noFill/>
          <a:ln w="12600">
            <a:noFill/>
          </a:ln>
        </p:spPr>
        <p:txBody>
          <a:bodyPr lIns="34200" rIns="34200" tIns="34200" bIns="34200" anchor="b">
            <a:normAutofit fontScale="56000"/>
          </a:bodyPr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1a1919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1a1919"/>
                </a:solidFill>
                <a:latin typeface="Garamond"/>
                <a:ea typeface="Garamond"/>
              </a:rPr>
              <a:t>Abuso sessuale </a:t>
            </a:r>
            <a:br/>
            <a:r>
              <a:rPr b="0" lang="it-IT" sz="2000" spc="-1" strike="noStrike">
                <a:solidFill>
                  <a:srgbClr val="1a1919"/>
                </a:solidFill>
                <a:latin typeface="Garamond"/>
                <a:ea typeface="Garamond"/>
              </a:rPr>
              <a:t>Non esistono chiari indicatori di rischio di abusi sessuali su minori. </a:t>
            </a:r>
            <a:br/>
            <a:r>
              <a:rPr b="0" lang="it-IT" sz="2000" spc="-1" strike="noStrike">
                <a:solidFill>
                  <a:srgbClr val="1a1919"/>
                </a:solidFill>
                <a:latin typeface="Garamond"/>
                <a:ea typeface="Garamond"/>
              </a:rPr>
              <a:t>Bambini di tutte le età e di tutti gli ambienti sono vittime; tuttavia, alcune ricerche suggerisce che esistono fattori che aumentano il rischio. In particolare, Crosson-Tower (2010) suggerisce che l'isolamento sociale del bambino e/o della famiglia è un importante contributo.</a:t>
            </a:r>
            <a:br/>
            <a:r>
              <a:rPr b="0" lang="it-IT" sz="2000" spc="-1" strike="noStrike">
                <a:solidFill>
                  <a:srgbClr val="1a1919"/>
                </a:solidFill>
                <a:latin typeface="Garamond"/>
                <a:ea typeface="Garamond"/>
              </a:rPr>
              <a:t> Sedlak et al. (2010) suggeriscono che il background culturale di un bambino è un fattore di rischio significativo per il suo rischio di abuso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1655640" y="2133000"/>
            <a:ext cx="5829120" cy="2430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it-IT" sz="2100" spc="-1" strike="noStrike">
                <a:solidFill>
                  <a:srgbClr val="262626"/>
                </a:solidFill>
                <a:latin typeface="Century Gothic"/>
              </a:rPr>
              <a:t>Dal 30 al 46%delle persone ha subito molestie sessuali di qualche genere prima dei 18 anni </a:t>
            </a:r>
            <a:r>
              <a:rPr b="0" i="1" lang="it-IT" sz="2100" spc="-1" strike="noStrike">
                <a:solidFill>
                  <a:srgbClr val="262626"/>
                </a:solidFill>
                <a:latin typeface="Century Gothic"/>
              </a:rPr>
              <a:t>(Harborview Medical center, Harborview center for Sessual Assault and Traumatic Stress, Seattle</a:t>
            </a:r>
            <a:r>
              <a:rPr b="0" i="1" lang="it-IT" sz="1800" spc="-1" strike="noStrike">
                <a:solidFill>
                  <a:srgbClr val="262626"/>
                </a:solidFill>
                <a:latin typeface="Century Gothic"/>
              </a:rPr>
              <a:t>)</a:t>
            </a:r>
            <a:br/>
            <a:br/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79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80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81" name="CustomShape 3"/>
          <p:cNvSpPr/>
          <p:nvPr/>
        </p:nvSpPr>
        <p:spPr>
          <a:xfrm>
            <a:off x="1547640" y="5265360"/>
            <a:ext cx="57783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alibri"/>
              </a:rPr>
              <a:t>Annalisa Di Luca 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50" spc="-1" strike="noStrike" u="sng">
                <a:solidFill>
                  <a:srgbClr val="000000"/>
                </a:solidFill>
                <a:uFillTx/>
                <a:latin typeface="Calibri"/>
              </a:rPr>
              <a:t>Annalisa.diluca@gmail.com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1655640" y="2133000"/>
            <a:ext cx="5829120" cy="2430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7000"/>
          </a:bodyPr>
          <a:p>
            <a:pPr>
              <a:lnSpc>
                <a:spcPct val="100000"/>
              </a:lnSpc>
            </a:pPr>
            <a:r>
              <a:rPr b="0" lang="it-IT" sz="2100" spc="-1" strike="noStrike">
                <a:solidFill>
                  <a:srgbClr val="262626"/>
                </a:solidFill>
                <a:latin typeface="Century Gothic"/>
              </a:rPr>
              <a:t>Le statistiche variano, ma il numero di bambini in età scolare e prescolare che denunciano molestie sessuali è sorprendentemente alto. Circa il 10 per cento dei casi riguarda bambini che hanno meno di cinque anni (</a:t>
            </a:r>
            <a:r>
              <a:rPr b="0" i="1" lang="it-IT" sz="2100" spc="-1" strike="noStrike">
                <a:solidFill>
                  <a:srgbClr val="262626"/>
                </a:solidFill>
                <a:latin typeface="Century Gothic"/>
              </a:rPr>
              <a:t>Children’s Hospital National Medical Center, Washington, </a:t>
            </a:r>
            <a:r>
              <a:rPr b="0" i="1" lang="it-IT" sz="2100" spc="-1" strike="noStrike" u="sng">
                <a:solidFill>
                  <a:srgbClr val="fb4a18"/>
                </a:solidFill>
                <a:uFill>
                  <a:solidFill>
                    <a:srgbClr val="56c7aa"/>
                  </a:solidFill>
                </a:uFill>
                <a:latin typeface="Century Gothic"/>
                <a:hlinkClick r:id="rId1"/>
              </a:rPr>
              <a:t>www.savechild.org</a:t>
            </a:r>
            <a:r>
              <a:rPr b="0" i="1" lang="it-IT" sz="2100" spc="-1" strike="noStrike">
                <a:solidFill>
                  <a:srgbClr val="262626"/>
                </a:solidFill>
                <a:latin typeface="Century Gothic"/>
              </a:rPr>
              <a:t>)</a:t>
            </a:r>
            <a:br/>
            <a:endParaRPr b="0" lang="en-US" sz="21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83" name="Immagine 3" descr=""/>
          <p:cNvPicPr/>
          <p:nvPr/>
        </p:nvPicPr>
        <p:blipFill>
          <a:blip r:embed="rId2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84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85" name="CustomShape 3"/>
          <p:cNvSpPr/>
          <p:nvPr/>
        </p:nvSpPr>
        <p:spPr>
          <a:xfrm>
            <a:off x="1547640" y="5265360"/>
            <a:ext cx="57783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alibri"/>
              </a:rPr>
              <a:t>Annalisa Di Luca 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50" spc="-1" strike="noStrike" u="sng">
                <a:solidFill>
                  <a:srgbClr val="000000"/>
                </a:solidFill>
                <a:uFillTx/>
                <a:latin typeface="Calibri"/>
              </a:rPr>
              <a:t>Annalisa.diluca@gmail.com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87" name="CustomShape 1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1547640" y="5265360"/>
            <a:ext cx="57783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alibri"/>
              </a:rPr>
              <a:t>Annalisa Di Luca 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50" spc="-1" strike="noStrike" u="sng">
                <a:solidFill>
                  <a:srgbClr val="000000"/>
                </a:solidFill>
                <a:uFillTx/>
                <a:latin typeface="Calibri"/>
              </a:rPr>
              <a:t>Annalisa.diluca@gmail.com</a:t>
            </a:r>
            <a:endParaRPr b="0" lang="it-IT" sz="1350" spc="-1" strike="noStrike">
              <a:latin typeface="Arial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1659960" y="2022120"/>
            <a:ext cx="3991680" cy="3494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34200" bIns="34200">
            <a:normAutofit/>
          </a:bodyPr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1a1919"/>
              </a:buClr>
              <a:buFont typeface="Arial"/>
              <a:buChar char="•"/>
            </a:pPr>
            <a:r>
              <a:rPr b="1" lang="it-IT" sz="1500" spc="-1" strike="noStrike">
                <a:solidFill>
                  <a:srgbClr val="1a1919"/>
                </a:solidFill>
                <a:latin typeface="Garamond"/>
                <a:ea typeface="Garamond"/>
              </a:rPr>
              <a:t>Pornografia infantile:  Indicatori </a:t>
            </a:r>
            <a:endParaRPr b="0" lang="it-IT" sz="15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700"/>
              </a:spcBef>
              <a:buClr>
                <a:srgbClr val="1a1919"/>
              </a:buClr>
              <a:buFont typeface="Arial"/>
              <a:buChar char="•"/>
            </a:pPr>
            <a:r>
              <a:rPr b="0" lang="it-IT" sz="1500" spc="-1" strike="noStrike">
                <a:solidFill>
                  <a:srgbClr val="1a1919"/>
                </a:solidFill>
                <a:latin typeface="Garamond"/>
                <a:ea typeface="Garamond"/>
              </a:rPr>
              <a:t>Bambini coinvolti nella visione o nella creazione di materiale pedopornografico spesso mostrano indicatori comportamentali simili a quelli delle vittime di altre forme di abusi sui bambini. Un bambino coinvolto nella pornografia infantile può apparire  ritirato o depresso e spesso mentono sull’uso del computer, mostrano interesse per i film a sfondo sessuale precedentemente ignorati.</a:t>
            </a:r>
            <a:endParaRPr b="0" lang="it-IT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5535720" y="2329560"/>
            <a:ext cx="2727720" cy="2430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marL="150480" indent="-150120">
              <a:lnSpc>
                <a:spcPct val="91000"/>
              </a:lnSpc>
              <a:spcBef>
                <a:spcPts val="658"/>
              </a:spcBef>
              <a:tabLst>
                <a:tab algn="l" pos="0"/>
              </a:tabLst>
            </a:pPr>
            <a:r>
              <a:rPr b="1" lang="it-IT" sz="1800" spc="-1" strike="noStrike">
                <a:solidFill>
                  <a:srgbClr val="7030a0"/>
                </a:solidFill>
                <a:latin typeface="Century Gothic"/>
              </a:rPr>
              <a:t>VIOLENZA ASSISTITA</a:t>
            </a:r>
            <a:r>
              <a:rPr b="1" lang="it-IT" sz="1800" spc="-1" strike="noStrike">
                <a:solidFill>
                  <a:srgbClr val="000000"/>
                </a:solidFill>
                <a:latin typeface="Century Gothic"/>
              </a:rPr>
              <a:t>:</a:t>
            </a:r>
            <a:r>
              <a:rPr b="1" lang="it-IT" sz="1800" spc="-1" strike="noStrike">
                <a:solidFill>
                  <a:srgbClr val="ff0000"/>
                </a:solidFill>
                <a:latin typeface="Century Gothic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bambini silenziosi testimoni della violenza fisica, psicologica, sessuale agita da un genitore su un altro genitore o su un altro figlio/a</a:t>
            </a:r>
            <a:br/>
            <a:br/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91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92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93" name="CustomShape 3"/>
          <p:cNvSpPr/>
          <p:nvPr/>
        </p:nvSpPr>
        <p:spPr>
          <a:xfrm>
            <a:off x="7215480" y="4642560"/>
            <a:ext cx="873360" cy="50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5770800" y="2053440"/>
            <a:ext cx="3107520" cy="353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marL="150480" indent="-150120">
              <a:lnSpc>
                <a:spcPct val="91000"/>
              </a:lnSpc>
              <a:spcBef>
                <a:spcPts val="658"/>
              </a:spcBef>
              <a:tabLst>
                <a:tab algn="l" pos="0"/>
              </a:tabLst>
            </a:pPr>
            <a:r>
              <a:rPr b="1" lang="it-IT" sz="1350" spc="-1" strike="noStrike">
                <a:solidFill>
                  <a:srgbClr val="2f5597"/>
                </a:solidFill>
                <a:latin typeface="Calibri"/>
              </a:rPr>
              <a:t>VIOLENZA ASSISTITA DA MALTRATTAMENTO SULLE MADRI: </a:t>
            </a:r>
            <a:br/>
            <a:r>
              <a:rPr b="1" lang="it-IT" sz="1350" spc="-1" strike="noStrike">
                <a:solidFill>
                  <a:srgbClr val="ff0000"/>
                </a:solidFill>
                <a:latin typeface="Calibri"/>
              </a:rPr>
              <a:t>	</a:t>
            </a:r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la violenza sulle madri è un fenomeno diffuso e ancora ampiamente sottovalutato ed è alla base di molti casi di violenza assistita subita dai minori.</a:t>
            </a:r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Ricordianoci però che può spingersi fino all’uxoricidio.</a:t>
            </a:r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I bambini nelle famiglie in cui avvengono maltrattamenti sulle madri, si trovano ad assistere direttamente o indirettamente a violenze fisiche, psicologiche, verbali, economiche, inerenti l’area della sessualità.</a:t>
            </a:r>
            <a:br/>
            <a:br/>
            <a:br/>
            <a:endParaRPr b="0" lang="en-US" sz="135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95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96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97" name="CustomShape 3"/>
          <p:cNvSpPr/>
          <p:nvPr/>
        </p:nvSpPr>
        <p:spPr>
          <a:xfrm>
            <a:off x="7689600" y="5211000"/>
            <a:ext cx="157356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584280" y="2121120"/>
            <a:ext cx="5829120" cy="3143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marL="150480" indent="-150120">
              <a:lnSpc>
                <a:spcPct val="91000"/>
              </a:lnSpc>
              <a:spcBef>
                <a:spcPts val="658"/>
              </a:spcBef>
              <a:tabLst>
                <a:tab algn="l" pos="0"/>
              </a:tabLst>
            </a:pPr>
            <a:r>
              <a:rPr b="1" lang="it-IT" sz="1500" spc="-1" strike="noStrike">
                <a:solidFill>
                  <a:srgbClr val="ffc000"/>
                </a:solidFill>
                <a:latin typeface="Calibri"/>
              </a:rPr>
              <a:t>PATOLOGIE DELLE CURE: </a:t>
            </a:r>
            <a:br/>
            <a:r>
              <a:rPr b="1" lang="it-IT" sz="1500" spc="-1" strike="noStrike">
                <a:solidFill>
                  <a:srgbClr val="000000"/>
                </a:solidFill>
                <a:latin typeface="Calibri"/>
              </a:rPr>
              <a:t>incuria: </a:t>
            </a:r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Il bambino riceve cure carenti rispetto ai bisogni fisici, emotivi, psicologici, propri del suo momento evolutivo.</a:t>
            </a:r>
            <a:br/>
            <a:r>
              <a:rPr b="1" lang="it-IT" sz="1500" spc="-1" strike="noStrike">
                <a:solidFill>
                  <a:srgbClr val="000000"/>
                </a:solidFill>
                <a:latin typeface="Calibri"/>
              </a:rPr>
              <a:t>discuria:</a:t>
            </a:r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 Il bambino riceve cure distorte e inadeguate rispetto all’età attraverso: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la richiesta di prestazioni superiori all’età/possibilità;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l’accudimento tipico di bambini più piccoli;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l’iperprotettività</a:t>
            </a:r>
            <a:br/>
            <a:br/>
            <a:r>
              <a:rPr b="1" lang="it-IT" sz="1500" spc="-1" strike="noStrike">
                <a:solidFill>
                  <a:srgbClr val="000000"/>
                </a:solidFill>
                <a:latin typeface="Calibri"/>
              </a:rPr>
              <a:t>ipercura: </a:t>
            </a:r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Il bambino riceve cure eccessive per lo stato fisico, caratterizzate da una inadeguata e dannosa medicalizzazione. Comprende tre forme: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la sindrome di Munchausen per procura;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il chemical abuse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il medical shopping</a:t>
            </a:r>
            <a:br/>
            <a:br/>
            <a:br/>
            <a:endParaRPr b="0" lang="en-US" sz="15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99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400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1547640" y="5265360"/>
            <a:ext cx="57783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alibri"/>
              </a:rPr>
              <a:t>Annalisa Di Luca 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50" spc="-1" strike="noStrike" u="sng">
                <a:solidFill>
                  <a:srgbClr val="000000"/>
                </a:solidFill>
                <a:uFillTx/>
                <a:latin typeface="Calibri"/>
              </a:rPr>
              <a:t>Annalisa.diluca@gmail.com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1331280" y="2777760"/>
            <a:ext cx="5829120" cy="2201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28000"/>
          </a:bodyPr>
          <a:p>
            <a:pPr>
              <a:lnSpc>
                <a:spcPct val="100000"/>
              </a:lnSpc>
              <a:spcBef>
                <a:spcPts val="658"/>
              </a:spcBef>
            </a:pPr>
            <a:r>
              <a:rPr b="1" lang="it-IT" sz="1350" spc="-1" strike="noStrike">
                <a:solidFill>
                  <a:srgbClr val="c00000"/>
                </a:solidFill>
                <a:latin typeface="Calibri"/>
              </a:rPr>
              <a:t>SEGNI FISICI della TRASCURATEZZA</a:t>
            </a:r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Carenza di cure igieniche:</a:t>
            </a:r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Bambini vestiti in modo consistentemente inappropriato alla stagione, con vestiti troppo larghi o troppo stretti inadatti a proteggerli dal freddo e dal caldo</a:t>
            </a:r>
            <a:br/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Bambini regolarmente sporchi, che puzzano, che si lavano raramente fino al punto di avere problemi nei rapporti con i compagni</a:t>
            </a:r>
            <a:br/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Infiammazioni cutanee da pannolino e mancanza di igiene</a:t>
            </a:r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Distensione addominale e chiazze di calvizie in bambini piccoli lasciati sempre sdraiati nella stessa posizione </a:t>
            </a:r>
            <a:br/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Assenza o carenza di cure sanitarie:</a:t>
            </a:r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Bambini affetti da pidocchi o altri parassiti che non vengono curati</a:t>
            </a:r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Bambini con problemi dentali, acustici o visivi che non vengono curati</a:t>
            </a:r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Bambini che non vengono vaccinati regolarmente o sottoposti a controlli medici necessari</a:t>
            </a:r>
            <a:br/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Scottature o malattie bronchiali e polmonari dovute a eccessiva esposizione al caldo o al freddo</a:t>
            </a:r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Carenza del sistema immunitario</a:t>
            </a:r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Disidratazione o malnutrizione</a:t>
            </a:r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Deficit della crescita</a:t>
            </a:r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Ritardo mentale dovuto a carenza di stimoli</a:t>
            </a:r>
            <a:br/>
            <a:r>
              <a:rPr b="0" lang="it-IT" sz="1350" spc="-1" strike="noStrike">
                <a:solidFill>
                  <a:srgbClr val="000000"/>
                </a:solidFill>
                <a:latin typeface="Calibri"/>
              </a:rPr>
              <a:t>Incidenti domestici ripetuti</a:t>
            </a:r>
            <a:br/>
            <a:br/>
            <a:br/>
            <a:endParaRPr b="0" lang="en-US" sz="135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403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404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1547640" y="5265360"/>
            <a:ext cx="57783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alibri"/>
              </a:rPr>
              <a:t>Annalisa Di Luca 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50" spc="-1" strike="noStrike" u="sng">
                <a:solidFill>
                  <a:srgbClr val="000000"/>
                </a:solidFill>
                <a:uFillTx/>
                <a:latin typeface="Calibri"/>
              </a:rPr>
              <a:t>Annalisa.diluca@gmail.com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1945080" y="624240"/>
            <a:ext cx="658872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it-IT" sz="3600" spc="-1" strike="noStrike">
                <a:solidFill>
                  <a:srgbClr val="262626"/>
                </a:solidFill>
                <a:latin typeface="Century Gothic"/>
              </a:rPr>
              <a:t>I miei strumenti teorici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65591276"/>
              </p:ext>
            </p:extLst>
          </p:nvPr>
        </p:nvGraphicFramePr>
        <p:xfrm>
          <a:off x="2286000" y="1905120"/>
          <a:ext cx="4571640" cy="304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95" name="CustomShape 2"/>
          <p:cNvSpPr/>
          <p:nvPr/>
        </p:nvSpPr>
        <p:spPr>
          <a:xfrm flipH="1">
            <a:off x="8090640" y="5588280"/>
            <a:ext cx="847800" cy="50148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1655640" y="2133000"/>
            <a:ext cx="5829120" cy="2430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marL="224640" indent="-224280">
              <a:lnSpc>
                <a:spcPct val="91000"/>
              </a:lnSpc>
              <a:spcBef>
                <a:spcPts val="658"/>
              </a:spcBef>
              <a:tabLst>
                <a:tab algn="l" pos="0"/>
              </a:tabLst>
            </a:pPr>
            <a:r>
              <a:rPr b="1" lang="it-IT" sz="1520" spc="-1" strike="noStrike">
                <a:solidFill>
                  <a:srgbClr val="000000"/>
                </a:solidFill>
                <a:latin typeface="Century Gothic"/>
              </a:rPr>
              <a:t>EFFETTI DELLA TRASCURATEZZA</a:t>
            </a:r>
            <a:br/>
            <a:r>
              <a:rPr b="1" lang="it-IT" sz="1520" spc="-1" strike="noStrike">
                <a:solidFill>
                  <a:srgbClr val="000000"/>
                </a:solidFill>
                <a:latin typeface="Century Gothic"/>
              </a:rPr>
              <a:t>Esiti fisici</a:t>
            </a:r>
            <a:r>
              <a:rPr b="0" lang="it-IT" sz="1520" spc="-1" strike="noStrike">
                <a:solidFill>
                  <a:srgbClr val="000000"/>
                </a:solidFill>
                <a:latin typeface="Century Gothic"/>
              </a:rPr>
              <a:t>: malnutrizione, ritardo ponderale e staturale, aumentata morbillità, predisposizione agli incidenti;</a:t>
            </a:r>
            <a:br/>
            <a:r>
              <a:rPr b="1" lang="it-IT" sz="1520" spc="-1" strike="noStrike">
                <a:solidFill>
                  <a:srgbClr val="000000"/>
                </a:solidFill>
                <a:latin typeface="Century Gothic"/>
              </a:rPr>
              <a:t>Compromissione nello sviluppo delle normali abilità linguistiche</a:t>
            </a:r>
            <a:r>
              <a:rPr b="0" lang="it-IT" sz="1520" spc="-1" strike="noStrike">
                <a:solidFill>
                  <a:srgbClr val="000000"/>
                </a:solidFill>
                <a:latin typeface="Century Gothic"/>
              </a:rPr>
              <a:t> per carente o totale assenza di stimolazione tipica degli ambienti trascuranti;</a:t>
            </a:r>
            <a:br/>
            <a:r>
              <a:rPr b="1" lang="it-IT" sz="1520" spc="-1" strike="noStrike">
                <a:solidFill>
                  <a:srgbClr val="000000"/>
                </a:solidFill>
                <a:latin typeface="Century Gothic"/>
              </a:rPr>
              <a:t>Comparsa di comportamenti delinquenziali e antisociali</a:t>
            </a:r>
            <a:r>
              <a:rPr b="0" lang="it-IT" sz="1520" spc="-1" strike="noStrike">
                <a:solidFill>
                  <a:srgbClr val="000000"/>
                </a:solidFill>
                <a:latin typeface="Century Gothic"/>
              </a:rPr>
              <a:t> in età adolescenziale.</a:t>
            </a:r>
            <a:br/>
            <a:br/>
            <a:br/>
            <a:endParaRPr b="0" lang="en-US" sz="152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407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408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1547640" y="5265360"/>
            <a:ext cx="57783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alibri"/>
              </a:rPr>
              <a:t>Annalisa Di Luca 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50" spc="-1" strike="noStrike" u="sng">
                <a:solidFill>
                  <a:srgbClr val="000000"/>
                </a:solidFill>
                <a:uFillTx/>
                <a:latin typeface="Calibri"/>
              </a:rPr>
              <a:t>Annalisa.diluca@gmail.com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411" name="CustomShape 1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5420880" y="5265360"/>
            <a:ext cx="326808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alibri"/>
              </a:rPr>
              <a:t>Annalisa Di Luca 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50" spc="-1" strike="noStrike" u="sng">
                <a:solidFill>
                  <a:srgbClr val="000000"/>
                </a:solidFill>
                <a:uFillTx/>
                <a:latin typeface="Calibri"/>
              </a:rPr>
              <a:t>Annalisa.diluca@gmail.com</a:t>
            </a: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 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</p:txBody>
      </p:sp>
      <p:sp>
        <p:nvSpPr>
          <p:cNvPr id="413" name="CustomShape 3"/>
          <p:cNvSpPr/>
          <p:nvPr/>
        </p:nvSpPr>
        <p:spPr>
          <a:xfrm>
            <a:off x="2576160" y="2081520"/>
            <a:ext cx="3991680" cy="3494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CustomShape 4"/>
          <p:cNvSpPr/>
          <p:nvPr/>
        </p:nvSpPr>
        <p:spPr>
          <a:xfrm>
            <a:off x="4064400" y="2224080"/>
            <a:ext cx="5006880" cy="302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524"/>
              </a:spcBef>
            </a:pPr>
            <a:r>
              <a:rPr b="0" lang="it-IT" sz="1500" spc="-1" strike="noStrike">
                <a:solidFill>
                  <a:srgbClr val="1a1919"/>
                </a:solidFill>
                <a:latin typeface="Garamond"/>
              </a:rPr>
              <a:t>La </a:t>
            </a:r>
            <a:r>
              <a:rPr b="1" lang="it-IT" sz="1500" spc="-1" strike="noStrike">
                <a:solidFill>
                  <a:srgbClr val="1a1919"/>
                </a:solidFill>
                <a:latin typeface="Garamond"/>
              </a:rPr>
              <a:t>MORTE:</a:t>
            </a:r>
            <a:endParaRPr b="0" lang="it-IT" sz="15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524"/>
              </a:spcBef>
              <a:buClr>
                <a:srgbClr val="1a1919"/>
              </a:buClr>
              <a:buFont typeface="Arial"/>
              <a:buChar char="•"/>
            </a:pPr>
            <a:r>
              <a:rPr b="0" lang="it-IT" sz="1500" spc="-1" strike="noStrike">
                <a:solidFill>
                  <a:srgbClr val="1a1919"/>
                </a:solidFill>
                <a:latin typeface="Garamond"/>
              </a:rPr>
              <a:t>La </a:t>
            </a:r>
            <a:r>
              <a:rPr b="0" lang="it-IT" sz="1500" spc="-1" strike="noStrike">
                <a:solidFill>
                  <a:srgbClr val="ff0000"/>
                </a:solidFill>
                <a:latin typeface="Garamond"/>
              </a:rPr>
              <a:t>morte</a:t>
            </a:r>
            <a:r>
              <a:rPr b="0" lang="it-IT" sz="1500" spc="-1" strike="noStrike">
                <a:solidFill>
                  <a:srgbClr val="1a1919"/>
                </a:solidFill>
                <a:latin typeface="Garamond"/>
              </a:rPr>
              <a:t> è un’esperienza della vita universale ma anche difficilmente comprensibile. La </a:t>
            </a:r>
            <a:r>
              <a:rPr b="1" lang="it-IT" sz="1500" spc="-1" strike="noStrike">
                <a:solidFill>
                  <a:srgbClr val="1a1919"/>
                </a:solidFill>
                <a:latin typeface="Garamond"/>
              </a:rPr>
              <a:t>comprensione del concetto di morte </a:t>
            </a:r>
            <a:r>
              <a:rPr b="0" lang="it-IT" sz="1500" spc="-1" strike="noStrike">
                <a:solidFill>
                  <a:srgbClr val="1a1919"/>
                </a:solidFill>
                <a:latin typeface="Garamond"/>
              </a:rPr>
              <a:t>dipende dall’età del bambino. La morte della madre può avvenire al parto: spesso il bambino passa un tempo di ospedalizzazione in attesa del rientro a casa senza caregiver (primi 10 giorni).</a:t>
            </a:r>
            <a:endParaRPr b="0" lang="it-IT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24"/>
              </a:spcBef>
            </a:pPr>
            <a:endParaRPr b="0" lang="it-IT" sz="15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524"/>
              </a:spcBef>
              <a:buClr>
                <a:srgbClr val="1a1919"/>
              </a:buClr>
              <a:buFont typeface="Arial"/>
              <a:buChar char="•"/>
            </a:pPr>
            <a:r>
              <a:rPr b="0" lang="it-IT" sz="1500" spc="-1" strike="noStrike">
                <a:solidFill>
                  <a:srgbClr val="1a1919"/>
                </a:solidFill>
                <a:latin typeface="Garamond"/>
              </a:rPr>
              <a:t> </a:t>
            </a:r>
            <a:r>
              <a:rPr b="0" lang="it-IT" sz="1500" spc="-1" strike="noStrike">
                <a:solidFill>
                  <a:srgbClr val="1a1919"/>
                </a:solidFill>
                <a:latin typeface="Garamond"/>
              </a:rPr>
              <a:t>I bambini di età pre-scolare, inizialmente non hanno nessuna comprensione della morte e poi, successivamente, ne hanno una primitiva, che vede la morte come la mancanza di movimento.</a:t>
            </a:r>
            <a:endParaRPr b="0" lang="it-IT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8116920" y="10803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1547640" y="5265360"/>
            <a:ext cx="57783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entury Gothic"/>
              </a:rPr>
              <a:t>Annalisa Di Luca 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50" spc="-1" strike="noStrike" u="sng">
                <a:solidFill>
                  <a:srgbClr val="000000"/>
                </a:solidFill>
                <a:uFillTx/>
                <a:latin typeface="Century Gothic"/>
              </a:rPr>
              <a:t>Annalisa.diluca@gmail.com</a:t>
            </a:r>
            <a:endParaRPr b="0" lang="it-IT" sz="1350" spc="-1" strike="noStrike">
              <a:latin typeface="Arial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6533640" y="2841840"/>
            <a:ext cx="1404720" cy="21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entury Gothic"/>
              </a:rPr>
              <a:t>Abbiamo visto come le esperienze vissute da bambini possono arrivare a condizionare la vita degli adulti.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1655640" y="2133000"/>
            <a:ext cx="5829120" cy="2430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it-IT" sz="5400" spc="-1" strike="noStrike">
                <a:solidFill>
                  <a:srgbClr val="262626"/>
                </a:solidFill>
                <a:latin typeface="Berlin Sans FB"/>
              </a:rPr>
              <a:t> </a:t>
            </a:r>
            <a:endParaRPr b="0" lang="en-US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8116920" y="10803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20" name="CustomShape 3"/>
          <p:cNvSpPr/>
          <p:nvPr/>
        </p:nvSpPr>
        <p:spPr>
          <a:xfrm>
            <a:off x="5565960" y="1955160"/>
            <a:ext cx="2123280" cy="31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entury Gothic"/>
              </a:rPr>
              <a:t>Condizionano le scelte, il benessere psico-fisico, il rapporto con se stessi ed il proprio corpo.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entury Gothic"/>
              </a:rPr>
              <a:t>Proteggere è l’occasione per avere cura anche di NOI inteso come collettività.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21" name="CustomShape 4"/>
          <p:cNvSpPr/>
          <p:nvPr/>
        </p:nvSpPr>
        <p:spPr>
          <a:xfrm>
            <a:off x="6803640" y="5143320"/>
            <a:ext cx="149832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1655640" y="2133000"/>
            <a:ext cx="5829120" cy="2430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it-IT" sz="5400" spc="-1" strike="noStrike">
                <a:solidFill>
                  <a:srgbClr val="262626"/>
                </a:solidFill>
                <a:latin typeface="Berlin Sans FB"/>
              </a:rPr>
              <a:t> </a:t>
            </a:r>
            <a:endParaRPr b="0" lang="en-US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23" name="CustomShape 2"/>
          <p:cNvSpPr/>
          <p:nvPr/>
        </p:nvSpPr>
        <p:spPr>
          <a:xfrm>
            <a:off x="8116920" y="10803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24" name="CustomShape 3"/>
          <p:cNvSpPr/>
          <p:nvPr/>
        </p:nvSpPr>
        <p:spPr>
          <a:xfrm>
            <a:off x="7259040" y="1946160"/>
            <a:ext cx="963360" cy="173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entury Gothic"/>
              </a:rPr>
              <a:t>Grazie dell’ascolto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entury Gothic"/>
              </a:rPr>
              <a:t>…</a:t>
            </a:r>
            <a:r>
              <a:rPr b="1" lang="it-IT" sz="1350" spc="-1" strike="noStrike">
                <a:solidFill>
                  <a:srgbClr val="000000"/>
                </a:solidFill>
                <a:latin typeface="Century Gothic"/>
              </a:rPr>
              <a:t>e abbiate cura di voi!</a:t>
            </a:r>
            <a:endParaRPr b="0" lang="it-IT" sz="1350" spc="-1" strike="noStrike">
              <a:latin typeface="Arial"/>
            </a:endParaRPr>
          </a:p>
        </p:txBody>
      </p:sp>
      <p:sp>
        <p:nvSpPr>
          <p:cNvPr id="425" name="CustomShape 4"/>
          <p:cNvSpPr/>
          <p:nvPr/>
        </p:nvSpPr>
        <p:spPr>
          <a:xfrm>
            <a:off x="6007680" y="5126760"/>
            <a:ext cx="297000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350" spc="-1" strike="noStrike">
                <a:solidFill>
                  <a:srgbClr val="000000"/>
                </a:solidFill>
                <a:latin typeface="Century Gothic"/>
              </a:rPr>
              <a:t>Annalisa.diluca@gmail.com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4749480" y="2205000"/>
            <a:ext cx="4394160" cy="3585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9000"/>
          </a:bodyPr>
          <a:p>
            <a:pPr>
              <a:lnSpc>
                <a:spcPct val="100000"/>
              </a:lnSpc>
            </a:pPr>
            <a:r>
              <a:rPr b="0" lang="it-IT" sz="1650" spc="-1" strike="noStrike">
                <a:solidFill>
                  <a:srgbClr val="222222"/>
                </a:solidFill>
                <a:latin typeface="Arial"/>
              </a:rPr>
              <a:t>Le </a:t>
            </a:r>
            <a:r>
              <a:rPr b="1" lang="it-IT" sz="1650" spc="-1" strike="noStrike">
                <a:solidFill>
                  <a:srgbClr val="222222"/>
                </a:solidFill>
                <a:latin typeface="Arial"/>
              </a:rPr>
              <a:t>e</a:t>
            </a:r>
            <a:r>
              <a:rPr b="0" lang="it-IT" sz="1650" spc="-1" strike="noStrike">
                <a:solidFill>
                  <a:srgbClr val="222222"/>
                </a:solidFill>
                <a:latin typeface="Arial"/>
              </a:rPr>
              <a:t>sperienze avverse o </a:t>
            </a:r>
            <a:r>
              <a:rPr b="1" lang="it-IT" sz="1650" spc="-1" strike="noStrike">
                <a:solidFill>
                  <a:srgbClr val="222222"/>
                </a:solidFill>
                <a:latin typeface="Arial"/>
              </a:rPr>
              <a:t>s</a:t>
            </a:r>
            <a:r>
              <a:rPr b="0" lang="it-IT" sz="1650" spc="-1" strike="noStrike">
                <a:solidFill>
                  <a:srgbClr val="222222"/>
                </a:solidFill>
                <a:latin typeface="Arial"/>
              </a:rPr>
              <a:t>favorevoli nel periodo </a:t>
            </a:r>
            <a:r>
              <a:rPr b="1" lang="it-IT" sz="1650" spc="-1" strike="noStrike">
                <a:solidFill>
                  <a:srgbClr val="222222"/>
                </a:solidFill>
                <a:latin typeface="Arial"/>
              </a:rPr>
              <a:t>i</a:t>
            </a:r>
            <a:r>
              <a:rPr b="0" lang="it-IT" sz="1650" spc="-1" strike="noStrike">
                <a:solidFill>
                  <a:srgbClr val="222222"/>
                </a:solidFill>
                <a:latin typeface="Arial"/>
              </a:rPr>
              <a:t>nfantile (ACEs) hanno conseguenze a lungo termine per la salute e lo sviluppo.</a:t>
            </a:r>
            <a:br/>
            <a:br/>
            <a:r>
              <a:rPr b="0" lang="it-IT" sz="1650" spc="-1" strike="noStrike">
                <a:solidFill>
                  <a:srgbClr val="222222"/>
                </a:solidFill>
                <a:latin typeface="Arial"/>
              </a:rPr>
              <a:t>Gli psicologi dell'età dello sviluppo hanno studiato a lungo le conseguenze negative dell'esposizione a molteplici rischi nell'ambiente domestico e sullo sviluppo dei bambini.</a:t>
            </a:r>
            <a:br/>
            <a:br/>
            <a:r>
              <a:rPr b="0" lang="it-IT" sz="1650" spc="-1" strike="noStrike">
                <a:solidFill>
                  <a:srgbClr val="222222"/>
                </a:solidFill>
                <a:latin typeface="Arial"/>
              </a:rPr>
              <a:t>I risultati degli studi, anche longitudinali, hanno dimostrato che le ACEs, retrospettivamente riportate dagli adulti, aumentavano la probabilità di rischi legati alla mortalità precoce, in particolare:</a:t>
            </a:r>
            <a:br/>
            <a:endParaRPr b="0" lang="en-US" sz="165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97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298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8032680" y="1203480"/>
            <a:ext cx="84924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</p:txBody>
      </p:sp>
      <p:pic>
        <p:nvPicPr>
          <p:cNvPr id="300" name="Immagine 10" descr=""/>
          <p:cNvPicPr/>
          <p:nvPr/>
        </p:nvPicPr>
        <p:blipFill>
          <a:blip r:embed="rId2"/>
          <a:stretch/>
        </p:blipFill>
        <p:spPr>
          <a:xfrm>
            <a:off x="0" y="857160"/>
            <a:ext cx="462528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4695120" y="2185200"/>
            <a:ext cx="4448520" cy="3815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222222"/>
                </a:solidFill>
                <a:latin typeface="Century Gothic"/>
              </a:rPr>
              <a:t>1) comportamenti meno ottimali per la </a:t>
            </a:r>
            <a:r>
              <a:rPr b="1" lang="it-IT" sz="1800" spc="-1" strike="noStrike">
                <a:solidFill>
                  <a:srgbClr val="222222"/>
                </a:solidFill>
                <a:latin typeface="Century Gothic"/>
              </a:rPr>
              <a:t>salute,</a:t>
            </a:r>
            <a:r>
              <a:rPr b="0" lang="it-IT" sz="1800" spc="-1" strike="noStrike">
                <a:solidFill>
                  <a:srgbClr val="222222"/>
                </a:solidFill>
                <a:latin typeface="Century Gothic"/>
              </a:rPr>
              <a:t> come attività fisica ridotta, fumo, alcol e / o abuso di sostanze e </a:t>
            </a:r>
            <a:r>
              <a:rPr b="1" lang="it-IT" sz="1800" spc="-1" strike="noStrike">
                <a:solidFill>
                  <a:srgbClr val="222222"/>
                </a:solidFill>
                <a:latin typeface="Century Gothic"/>
              </a:rPr>
              <a:t>comportamenti</a:t>
            </a:r>
            <a:r>
              <a:rPr b="0" lang="it-IT" sz="1800" spc="-1" strike="noStrike">
                <a:solidFill>
                  <a:srgbClr val="222222"/>
                </a:solidFill>
                <a:latin typeface="Century Gothic"/>
              </a:rPr>
              <a:t> sessuali </a:t>
            </a:r>
            <a:r>
              <a:rPr b="1" lang="it-IT" sz="1800" spc="-1" strike="noStrike">
                <a:solidFill>
                  <a:srgbClr val="222222"/>
                </a:solidFill>
                <a:latin typeface="Century Gothic"/>
              </a:rPr>
              <a:t>a rischio</a:t>
            </a:r>
            <a:r>
              <a:rPr b="0" lang="it-IT" sz="1800" spc="-1" strike="noStrike">
                <a:solidFill>
                  <a:srgbClr val="222222"/>
                </a:solidFill>
                <a:latin typeface="Century Gothic"/>
              </a:rPr>
              <a:t>;</a:t>
            </a:r>
            <a:br/>
            <a:br/>
            <a:r>
              <a:rPr b="0" lang="it-IT" sz="1800" spc="-1" strike="noStrike">
                <a:solidFill>
                  <a:srgbClr val="222222"/>
                </a:solidFill>
                <a:latin typeface="Century Gothic"/>
              </a:rPr>
              <a:t>2) esiti indesiderati di </a:t>
            </a:r>
            <a:r>
              <a:rPr b="1" lang="it-IT" sz="1800" spc="-1" strike="noStrike">
                <a:solidFill>
                  <a:srgbClr val="222222"/>
                </a:solidFill>
                <a:latin typeface="Century Gothic"/>
              </a:rPr>
              <a:t>salute mentale </a:t>
            </a:r>
            <a:r>
              <a:rPr b="0" lang="it-IT" sz="1800" spc="-1" strike="noStrike">
                <a:solidFill>
                  <a:srgbClr val="222222"/>
                </a:solidFill>
                <a:latin typeface="Century Gothic"/>
              </a:rPr>
              <a:t>in età adulta tra cui </a:t>
            </a:r>
            <a:r>
              <a:rPr b="0" lang="it-IT" sz="1800" spc="-1" strike="noStrike" u="sng">
                <a:solidFill>
                  <a:srgbClr val="222222"/>
                </a:solidFill>
                <a:uFillTx/>
                <a:latin typeface="Century Gothic"/>
              </a:rPr>
              <a:t>depressione, ansia </a:t>
            </a:r>
            <a:r>
              <a:rPr b="0" lang="it-IT" sz="1800" spc="-1" strike="noStrike">
                <a:solidFill>
                  <a:srgbClr val="222222"/>
                </a:solidFill>
                <a:latin typeface="Century Gothic"/>
              </a:rPr>
              <a:t>e </a:t>
            </a:r>
            <a:r>
              <a:rPr b="0" lang="it-IT" sz="1800" spc="-1" strike="noStrike" u="sng">
                <a:solidFill>
                  <a:srgbClr val="222222"/>
                </a:solidFill>
                <a:uFillTx/>
                <a:latin typeface="Century Gothic"/>
              </a:rPr>
              <a:t>suicidio;</a:t>
            </a:r>
            <a:br/>
            <a:br/>
            <a:r>
              <a:rPr b="0" lang="it-IT" sz="1800" spc="-1" strike="noStrike">
                <a:solidFill>
                  <a:srgbClr val="222222"/>
                </a:solidFill>
                <a:latin typeface="Century Gothic"/>
              </a:rPr>
              <a:t>3) condizioni mediche come l'obesità, </a:t>
            </a:r>
            <a:r>
              <a:rPr b="1" lang="it-IT" sz="1800" spc="-1" strike="noStrike">
                <a:solidFill>
                  <a:srgbClr val="222222"/>
                </a:solidFill>
                <a:latin typeface="Century Gothic"/>
              </a:rPr>
              <a:t>malattie</a:t>
            </a:r>
            <a:r>
              <a:rPr b="0" lang="it-IT" sz="1800" spc="-1" strike="noStrike">
                <a:solidFill>
                  <a:srgbClr val="222222"/>
                </a:solidFill>
                <a:latin typeface="Century Gothic"/>
              </a:rPr>
              <a:t> croniche di polmone, cuore e fegato, oltre al cancro, patologie autoimmuni.</a:t>
            </a:r>
            <a:br/>
            <a:br/>
            <a:r>
              <a:rPr b="0" lang="it-IT" sz="1800" spc="-1" strike="noStrike">
                <a:solidFill>
                  <a:srgbClr val="222222"/>
                </a:solidFill>
                <a:latin typeface="Arial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02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03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8250480" y="1041480"/>
            <a:ext cx="72612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4623120" y="2053440"/>
            <a:ext cx="4328280" cy="3597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4000"/>
          </a:bodyPr>
          <a:p>
            <a:pPr>
              <a:lnSpc>
                <a:spcPct val="90000"/>
              </a:lnSpc>
            </a:pPr>
            <a:r>
              <a:rPr b="0" lang="it-IT" sz="1800" spc="-1" strike="noStrike">
                <a:solidFill>
                  <a:srgbClr val="262626"/>
                </a:solidFill>
                <a:latin typeface="Century Gothic"/>
              </a:rPr>
              <a:t> </a:t>
            </a:r>
            <a:r>
              <a:rPr b="0" lang="it-IT" sz="1650" spc="-1" strike="noStrike">
                <a:solidFill>
                  <a:srgbClr val="222222"/>
                </a:solidFill>
                <a:latin typeface="Century Gothic"/>
              </a:rPr>
              <a:t>Le </a:t>
            </a:r>
            <a:r>
              <a:rPr b="1" lang="it-IT" sz="1650" spc="-1" strike="noStrike">
                <a:solidFill>
                  <a:srgbClr val="222222"/>
                </a:solidFill>
                <a:latin typeface="Century Gothic"/>
              </a:rPr>
              <a:t>esperienze sfavorevoli </a:t>
            </a:r>
            <a:r>
              <a:rPr b="0" lang="it-IT" sz="1650" spc="-1" strike="noStrike">
                <a:solidFill>
                  <a:srgbClr val="222222"/>
                </a:solidFill>
                <a:latin typeface="Century Gothic"/>
              </a:rPr>
              <a:t>si distinguono in </a:t>
            </a:r>
            <a:r>
              <a:rPr b="1" lang="it-IT" sz="1650" spc="-1" strike="noStrike" u="sng">
                <a:solidFill>
                  <a:srgbClr val="222222"/>
                </a:solidFill>
                <a:uFillTx/>
                <a:latin typeface="Century Gothic"/>
              </a:rPr>
              <a:t>Dirette</a:t>
            </a:r>
            <a:r>
              <a:rPr b="0" lang="it-IT" sz="1650" spc="-1" strike="noStrike" u="sng">
                <a:solidFill>
                  <a:srgbClr val="222222"/>
                </a:solidFill>
                <a:uFillTx/>
                <a:latin typeface="Century Gothic"/>
              </a:rPr>
              <a:t> in cui il bambino è direttamente coinvolto (</a:t>
            </a:r>
            <a:r>
              <a:rPr b="0" lang="it-IT" sz="1650" spc="-1" strike="noStrike">
                <a:solidFill>
                  <a:srgbClr val="222222"/>
                </a:solidFill>
                <a:latin typeface="Century Gothic"/>
              </a:rPr>
              <a:t>Abuso sessuale, Maltrattamento psicologico ricorrente, Maltrattamento fisico ricorrente, Neglect fisica, Neglect emotiva) e   </a:t>
            </a:r>
            <a:r>
              <a:rPr b="1" lang="it-IT" sz="1650" spc="-1" strike="noStrike">
                <a:solidFill>
                  <a:srgbClr val="222222"/>
                </a:solidFill>
                <a:latin typeface="Century Gothic"/>
              </a:rPr>
              <a:t>Indirette</a:t>
            </a:r>
            <a:r>
              <a:rPr b="0" lang="it-IT" sz="1650" spc="-1" strike="noStrike">
                <a:solidFill>
                  <a:srgbClr val="222222"/>
                </a:solidFill>
                <a:latin typeface="Century Gothic"/>
              </a:rPr>
              <a:t> </a:t>
            </a:r>
            <a:r>
              <a:rPr b="0" lang="it-IT" sz="1650" spc="-1" strike="noStrike" u="sng">
                <a:solidFill>
                  <a:srgbClr val="222222"/>
                </a:solidFill>
                <a:uFillTx/>
                <a:latin typeface="Century Gothic"/>
              </a:rPr>
              <a:t>in cui il bambino vive in un contesto familiare disfunzionale </a:t>
            </a:r>
            <a:r>
              <a:rPr b="0" lang="it-IT" sz="1650" spc="-1" strike="noStrike">
                <a:solidFill>
                  <a:srgbClr val="222222"/>
                </a:solidFill>
                <a:latin typeface="Century Gothic"/>
              </a:rPr>
              <a:t>caratterizzato da  </a:t>
            </a:r>
            <a:r>
              <a:rPr b="1" lang="it-IT" sz="1650" spc="-1" strike="noStrike">
                <a:solidFill>
                  <a:srgbClr val="222222"/>
                </a:solidFill>
                <a:latin typeface="Century Gothic"/>
              </a:rPr>
              <a:t>violenza assistita</a:t>
            </a:r>
            <a:r>
              <a:rPr b="0" lang="it-IT" sz="1650" spc="-1" strike="noStrike">
                <a:solidFill>
                  <a:srgbClr val="222222"/>
                </a:solidFill>
                <a:latin typeface="Century Gothic"/>
              </a:rPr>
              <a:t>, alcolismo,  tossicodipendenza, malattie psichiatriche, grave depressione, disturbo mentale, atti suicidari,  genitore unico/nessun genitore, familiare incriminato per reato, perdita di un parente (morte o abbandono, divorzio), svantaggi economici e instabilità lavorativa e abusi pregressi subiti dal genitore.</a:t>
            </a:r>
            <a:br/>
            <a:endParaRPr b="0" lang="en-US" sz="165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06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07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8229600" y="1206720"/>
            <a:ext cx="72180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5252760" y="1896120"/>
            <a:ext cx="3625560" cy="4040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5000"/>
          </a:bodyPr>
          <a:p>
            <a:pPr>
              <a:lnSpc>
                <a:spcPct val="100000"/>
              </a:lnSpc>
            </a:pPr>
            <a:r>
              <a:rPr b="0" lang="it-IT" sz="5400" spc="-1" strike="noStrike">
                <a:solidFill>
                  <a:srgbClr val="222222"/>
                </a:solidFill>
                <a:latin typeface="Arial"/>
              </a:rPr>
              <a:t> </a:t>
            </a:r>
            <a:r>
              <a:rPr b="0" lang="it-IT" sz="1800" spc="-1" strike="noStrike">
                <a:solidFill>
                  <a:srgbClr val="222222"/>
                </a:solidFill>
                <a:latin typeface="Century Gothic"/>
              </a:rPr>
              <a:t>Vi propongo uno studio ha esaminato infatti i tempi e la durata dell'esposizione alle ACEs vissute dai bambini di famiglie a basso reddito di età compresa tra 1 e 3 anni per identificare se vi fossero modelli di esposizione allo stress proprio in quel periodo di vita quando i bambini sono più vulnerabili dal punto di vista dello sviluppo.</a:t>
            </a:r>
            <a:br/>
            <a:br/>
            <a:br/>
            <a:br/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10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11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8015400" y="1170360"/>
            <a:ext cx="104832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196920" y="1820160"/>
            <a:ext cx="7188480" cy="3495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1000"/>
          </a:bodyPr>
          <a:p>
            <a:pPr>
              <a:lnSpc>
                <a:spcPct val="100000"/>
              </a:lnSpc>
            </a:pPr>
            <a:r>
              <a:rPr b="0" lang="it-IT" sz="5400" spc="-1" strike="noStrike">
                <a:solidFill>
                  <a:srgbClr val="222222"/>
                </a:solidFill>
                <a:latin typeface="Arial"/>
              </a:rPr>
              <a:t> </a:t>
            </a:r>
            <a:r>
              <a:rPr b="0" lang="it-IT" sz="1500" spc="-1" strike="noStrike">
                <a:solidFill>
                  <a:srgbClr val="222222"/>
                </a:solidFill>
                <a:latin typeface="Century Gothic"/>
              </a:rPr>
              <a:t>Questo studio ha utilizzato i dati raccolti per il progetto Early Head Start Research and Evaluation (EHSRE, Love et al., 2005, Raikes, Brooks-Gunn, &amp; Love, 2013; Raikes, Vogel, &amp; Love, 2013). I dati sono stati raccolti a 1 (14 mesi), 2 (24 mesi) e 3 (36 mesi) anni; principalmente nelle case delle famiglie attraverso interviste strutturate, osservazioni videoregistrate delle interazioni genitori-figli e valutazioni basate sugli esaminatori sui risultati dei bambini.</a:t>
            </a:r>
            <a:br/>
            <a:br/>
            <a:r>
              <a:rPr b="0" lang="it-IT" sz="1500" spc="-1" strike="noStrike">
                <a:solidFill>
                  <a:srgbClr val="222222"/>
                </a:solidFill>
                <a:latin typeface="Century Gothic"/>
              </a:rPr>
              <a:t>I risultati più interessanti di questo studio derivano dall'esame dei legami tra i domini dello sviluppo infantile tra i bambini con esposizioni variabili alle avversità.</a:t>
            </a:r>
            <a:br/>
            <a:br/>
            <a:r>
              <a:rPr b="0" lang="it-IT" sz="1500" spc="-1" strike="noStrike" u="sng">
                <a:solidFill>
                  <a:srgbClr val="222222"/>
                </a:solidFill>
                <a:uFillTx/>
                <a:latin typeface="Century Gothic"/>
              </a:rPr>
              <a:t>Lo studio ha confermato che le prime conseguenze negative sono a livello cognitivo e a livello comportamentale.</a:t>
            </a:r>
            <a:br/>
            <a:br/>
            <a:br/>
            <a:br/>
            <a:endParaRPr b="0" lang="en-US" sz="15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14" name="Immagine 3" descr=""/>
          <p:cNvPicPr/>
          <p:nvPr/>
        </p:nvPicPr>
        <p:blipFill>
          <a:blip r:embed="rId1"/>
          <a:srcRect l="76665" t="2730" r="1110" b="61249"/>
          <a:stretch/>
        </p:blipFill>
        <p:spPr>
          <a:xfrm>
            <a:off x="6861240" y="998640"/>
            <a:ext cx="1048320" cy="1054440"/>
          </a:xfrm>
          <a:prstGeom prst="rect">
            <a:avLst/>
          </a:prstGeom>
          <a:ln w="0">
            <a:noFill/>
          </a:ln>
        </p:spPr>
      </p:pic>
      <p:sp>
        <p:nvSpPr>
          <p:cNvPr id="315" name="CustomShape 2"/>
          <p:cNvSpPr/>
          <p:nvPr/>
        </p:nvSpPr>
        <p:spPr>
          <a:xfrm>
            <a:off x="6413760" y="1722960"/>
            <a:ext cx="97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Harlow Solid Italic"/>
              </a:rPr>
              <a:t>ADL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6498720" y="4747320"/>
            <a:ext cx="17737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350" spc="-1" strike="noStrike">
                <a:solidFill>
                  <a:srgbClr val="000000"/>
                </a:solidFill>
                <a:latin typeface="Calibri"/>
              </a:rPr>
              <a:t>Annalisa Di Luca </a:t>
            </a:r>
            <a:r>
              <a:rPr b="0" i="1" lang="it-IT" sz="1350" spc="-1" strike="noStrike">
                <a:solidFill>
                  <a:srgbClr val="000000"/>
                </a:solidFill>
                <a:latin typeface="Garamond"/>
              </a:rPr>
              <a:t>copyright</a:t>
            </a:r>
            <a:r>
              <a:rPr b="0" lang="it-IT" sz="1350" spc="-1" strike="noStrike">
                <a:solidFill>
                  <a:srgbClr val="000000"/>
                </a:solidFill>
                <a:latin typeface="Garamond"/>
              </a:rPr>
              <a:t> ©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350" spc="-1" strike="noStrike" u="sng">
                <a:solidFill>
                  <a:srgbClr val="000000"/>
                </a:solidFill>
                <a:uFillTx/>
                <a:latin typeface="Calibri"/>
              </a:rPr>
              <a:t>Annalisa.diluca@gmail.com</a:t>
            </a:r>
            <a:endParaRPr b="0" lang="it-IT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0" y="857160"/>
            <a:ext cx="9143640" cy="5485320"/>
          </a:xfrm>
          <a:prstGeom prst="rect">
            <a:avLst/>
          </a:prstGeom>
          <a:solidFill>
            <a:srgbClr val="c2cda9"/>
          </a:solidFill>
          <a:ln cap="rnd">
            <a:solidFill>
              <a:srgbClr val="8ba248"/>
            </a:solidFill>
            <a:rou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18" name="TextShape 2"/>
          <p:cNvSpPr txBox="1"/>
          <p:nvPr/>
        </p:nvSpPr>
        <p:spPr>
          <a:xfrm>
            <a:off x="1614600" y="1066320"/>
            <a:ext cx="5914800" cy="993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44000"/>
          </a:bodyPr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262626"/>
                </a:solidFill>
                <a:latin typeface="Century Gothic"/>
              </a:rPr>
              <a:t>Cosa accade nel trauma del </a:t>
            </a:r>
            <a:br/>
            <a:r>
              <a:rPr b="1" lang="it-IT" sz="3600" spc="-1" strike="noStrike">
                <a:solidFill>
                  <a:srgbClr val="ff0000"/>
                </a:solidFill>
                <a:latin typeface="Century Gothic"/>
              </a:rPr>
              <a:t>mal-trattamento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19" name="Segnaposto contenuto 4" descr=""/>
          <p:cNvPicPr/>
          <p:nvPr/>
        </p:nvPicPr>
        <p:blipFill>
          <a:blip r:embed="rId1"/>
          <a:stretch/>
        </p:blipFill>
        <p:spPr>
          <a:xfrm>
            <a:off x="2719800" y="2133720"/>
            <a:ext cx="5037480" cy="3777840"/>
          </a:xfrm>
          <a:prstGeom prst="rect">
            <a:avLst/>
          </a:prstGeom>
          <a:ln w="0">
            <a:noFill/>
          </a:ln>
        </p:spPr>
      </p:pic>
      <p:pic>
        <p:nvPicPr>
          <p:cNvPr id="320" name="Immagine 6" descr=""/>
          <p:cNvPicPr/>
          <p:nvPr/>
        </p:nvPicPr>
        <p:blipFill>
          <a:blip r:embed="rId2"/>
          <a:stretch/>
        </p:blipFill>
        <p:spPr>
          <a:xfrm>
            <a:off x="7056360" y="4995000"/>
            <a:ext cx="859680" cy="86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</TotalTime>
  <Application>LibreOffice/7.0.6.2$Windows_X86_64 LibreOffice_project/144abb84a525d8e30c9dbbefa69cbbf2d8d4ae3b</Application>
  <AppVersion>15.0000</AppVersion>
  <Words>2436</Words>
  <Paragraphs>160</Paragraphs>
  <Company>*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2022-01-24T10:43:28Z</dcterms:created>
  <dc:creator>Mac User</dc:creator>
  <dc:description/>
  <dc:language>it-IT</dc:language>
  <cp:lastModifiedBy>Annalisa Di Luca</cp:lastModifiedBy>
  <dcterms:modified xsi:type="dcterms:W3CDTF">2022-02-10T11:17:02Z</dcterms:modified>
  <cp:revision>6</cp:revision>
  <dc:subject/>
  <dc:title>Presentazione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27</vt:i4>
  </property>
  <property fmtid="{D5CDD505-2E9C-101B-9397-08002B2CF9AE}" pid="3" name="PresentationFormat">
    <vt:lpwstr>Presentazione su schermo (4:3)</vt:lpwstr>
  </property>
  <property fmtid="{D5CDD505-2E9C-101B-9397-08002B2CF9AE}" pid="4" name="Slides">
    <vt:i4>34</vt:i4>
  </property>
</Properties>
</file>