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png" ContentType="image/png"/>
  <Override PartName="/ppt/media/image8.jpeg" ContentType="image/jpeg"/>
  <Override PartName="/ppt/media/image7.jpeg" ContentType="image/jpeg"/>
  <Override PartName="/ppt/media/image9.jpeg" ContentType="image/jpeg"/>
  <Override PartName="/ppt/media/image10.png" ContentType="image/png"/>
  <Override PartName="/ppt/media/image11.jpeg" ContentType="image/jpeg"/>
  <Override PartName="/ppt/media/image12.jpeg" ContentType="image/jpeg"/>
  <Override PartName="/ppt/media/image13.jpeg" ContentType="image/jpeg"/>
  <Override PartName="/ppt/media/image14.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2"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3" name="PlaceHolder 5"/>
          <p:cNvSpPr>
            <a:spLocks noGrp="1"/>
          </p:cNvSpPr>
          <p:nvPr>
            <p:ph type="body"/>
          </p:nvPr>
        </p:nvSpPr>
        <p:spPr>
          <a:xfrm>
            <a:off x="623196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35"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6"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7"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8" name="PlaceHolder 5"/>
          <p:cNvSpPr>
            <a:spLocks noGrp="1"/>
          </p:cNvSpPr>
          <p:nvPr>
            <p:ph type="body"/>
          </p:nvPr>
        </p:nvSpPr>
        <p:spPr>
          <a:xfrm>
            <a:off x="60948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39"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40" name="PlaceHolder 7"/>
          <p:cNvSpPr>
            <a:spLocks noGrp="1"/>
          </p:cNvSpPr>
          <p:nvPr>
            <p:ph type="body"/>
          </p:nvPr>
        </p:nvSpPr>
        <p:spPr>
          <a:xfrm>
            <a:off x="802980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47"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49"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51"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52"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1523880" y="1122480"/>
            <a:ext cx="9143640" cy="1106676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56"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57"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58"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60"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61"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62"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64"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65"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66"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68" name="PlaceHolder 2"/>
          <p:cNvSpPr>
            <a:spLocks noGrp="1"/>
          </p:cNvSpPr>
          <p:nvPr>
            <p:ph type="body"/>
          </p:nvPr>
        </p:nvSpPr>
        <p:spPr>
          <a:xfrm>
            <a:off x="609480" y="160452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69" name="PlaceHolder 3"/>
          <p:cNvSpPr>
            <a:spLocks noGrp="1"/>
          </p:cNvSpPr>
          <p:nvPr>
            <p:ph type="body"/>
          </p:nvPr>
        </p:nvSpPr>
        <p:spPr>
          <a:xfrm>
            <a:off x="609480" y="368208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71"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2"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3"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4" name="PlaceHolder 5"/>
          <p:cNvSpPr>
            <a:spLocks noGrp="1"/>
          </p:cNvSpPr>
          <p:nvPr>
            <p:ph type="body"/>
          </p:nvPr>
        </p:nvSpPr>
        <p:spPr>
          <a:xfrm>
            <a:off x="623196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76" name="PlaceHolder 2"/>
          <p:cNvSpPr>
            <a:spLocks noGrp="1"/>
          </p:cNvSpPr>
          <p:nvPr>
            <p:ph type="body"/>
          </p:nvPr>
        </p:nvSpPr>
        <p:spPr>
          <a:xfrm>
            <a:off x="60948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7" name="PlaceHolder 3"/>
          <p:cNvSpPr>
            <a:spLocks noGrp="1"/>
          </p:cNvSpPr>
          <p:nvPr>
            <p:ph type="body"/>
          </p:nvPr>
        </p:nvSpPr>
        <p:spPr>
          <a:xfrm>
            <a:off x="431964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8" name="PlaceHolder 4"/>
          <p:cNvSpPr>
            <a:spLocks noGrp="1"/>
          </p:cNvSpPr>
          <p:nvPr>
            <p:ph type="body"/>
          </p:nvPr>
        </p:nvSpPr>
        <p:spPr>
          <a:xfrm>
            <a:off x="8029800" y="160452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79" name="PlaceHolder 5"/>
          <p:cNvSpPr>
            <a:spLocks noGrp="1"/>
          </p:cNvSpPr>
          <p:nvPr>
            <p:ph type="body"/>
          </p:nvPr>
        </p:nvSpPr>
        <p:spPr>
          <a:xfrm>
            <a:off x="60948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80" name="PlaceHolder 6"/>
          <p:cNvSpPr>
            <a:spLocks noGrp="1"/>
          </p:cNvSpPr>
          <p:nvPr>
            <p:ph type="body"/>
          </p:nvPr>
        </p:nvSpPr>
        <p:spPr>
          <a:xfrm>
            <a:off x="431964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81" name="PlaceHolder 7"/>
          <p:cNvSpPr>
            <a:spLocks noGrp="1"/>
          </p:cNvSpPr>
          <p:nvPr>
            <p:ph type="body"/>
          </p:nvPr>
        </p:nvSpPr>
        <p:spPr>
          <a:xfrm>
            <a:off x="8029800" y="3682080"/>
            <a:ext cx="35330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16" name="PlaceHolder 3"/>
          <p:cNvSpPr>
            <a:spLocks noGrp="1"/>
          </p:cNvSpPr>
          <p:nvPr>
            <p:ph type="body"/>
          </p:nvPr>
        </p:nvSpPr>
        <p:spPr>
          <a:xfrm>
            <a:off x="623196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17" name="PlaceHolder 4"/>
          <p:cNvSpPr>
            <a:spLocks noGrp="1"/>
          </p:cNvSpPr>
          <p:nvPr>
            <p:ph type="body"/>
          </p:nvPr>
        </p:nvSpPr>
        <p:spPr>
          <a:xfrm>
            <a:off x="60948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rIns="0" tIns="0" bIns="0">
            <a:normAutofit/>
          </a:bodyPr>
          <a:p>
            <a:endParaRPr b="0" lang="it-IT" sz="2800" spc="-1" strike="noStrike">
              <a:solidFill>
                <a:srgbClr val="000000"/>
              </a:solid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p:spPr>
        <p:txBody>
          <a:bodyPr lIns="0" rIns="0" tIns="0" bIns="0" anchor="ctr">
            <a:noAutofit/>
          </a:bodyPr>
          <a:p>
            <a:endParaRPr b="0" lang="it-IT" sz="1800" spc="-1" strike="noStrike">
              <a:solidFill>
                <a:srgbClr val="000000"/>
              </a:solid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rIns="0" tIns="0" bIns="0">
            <a:normAutofit/>
          </a:bodyPr>
          <a:p>
            <a:endParaRPr b="0" lang="it-IT" sz="2800" spc="-1" strike="noStrike">
              <a:solidFill>
                <a:srgbClr val="000000"/>
              </a:solid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rIns="0" tIns="0" bIns="0">
            <a:normAutofit/>
          </a:bodyPr>
          <a:p>
            <a:endParaRPr b="0" lang="it-IT"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p:spPr>
        <p:txBody>
          <a:bodyPr anchor="b">
            <a:noAutofit/>
          </a:bodyPr>
          <a:p>
            <a:pPr algn="ctr">
              <a:lnSpc>
                <a:spcPct val="90000"/>
              </a:lnSpc>
            </a:pPr>
            <a:r>
              <a:rPr b="0" lang="it-IT" sz="6000" spc="-1" strike="noStrike">
                <a:solidFill>
                  <a:srgbClr val="000000"/>
                </a:solidFill>
                <a:latin typeface="Calibri Light"/>
              </a:rPr>
              <a:t>Fare clic per modificare lo stile del titolo</a:t>
            </a:r>
            <a:endParaRPr b="0" lang="it-IT" sz="6000" spc="-1" strike="noStrike">
              <a:solidFill>
                <a:srgbClr val="000000"/>
              </a:solidFill>
              <a:latin typeface="Calibri"/>
            </a:endParaRPr>
          </a:p>
        </p:txBody>
      </p:sp>
      <p:sp>
        <p:nvSpPr>
          <p:cNvPr id="1" name="PlaceHolder 2"/>
          <p:cNvSpPr>
            <a:spLocks noGrp="1"/>
          </p:cNvSpPr>
          <p:nvPr>
            <p:ph type="dt"/>
          </p:nvPr>
        </p:nvSpPr>
        <p:spPr>
          <a:xfrm>
            <a:off x="838080" y="6356520"/>
            <a:ext cx="2742840" cy="364680"/>
          </a:xfrm>
          <a:prstGeom prst="rect">
            <a:avLst/>
          </a:prstGeom>
        </p:spPr>
        <p:txBody>
          <a:bodyPr anchor="ctr">
            <a:noAutofit/>
          </a:bodyPr>
          <a:p>
            <a:pPr>
              <a:lnSpc>
                <a:spcPct val="100000"/>
              </a:lnSpc>
            </a:pPr>
            <a:r>
              <a:rPr b="0" lang="it-IT" sz="1200" spc="-1" strike="noStrike">
                <a:solidFill>
                  <a:srgbClr val="8b8b8b"/>
                </a:solidFill>
                <a:latin typeface="Calibri"/>
              </a:rPr>
              <a:t>21/01/2022</a:t>
            </a:r>
            <a:endParaRPr b="0" lang="it-IT" sz="1200" spc="-1" strike="noStrike">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p>
            <a:endParaRPr b="0" lang="it-IT" sz="2400" spc="-1" strike="noStrike">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p>
            <a:pPr algn="r">
              <a:lnSpc>
                <a:spcPct val="100000"/>
              </a:lnSpc>
            </a:pPr>
            <a:r>
              <a:rPr b="0" lang="it-IT" sz="1200" spc="-1" strike="noStrike">
                <a:solidFill>
                  <a:srgbClr val="8b8b8b"/>
                </a:solidFill>
                <a:latin typeface="Calibri"/>
              </a:rPr>
              <a:t>Dott.ssa Mariangela Passamonti</a:t>
            </a:r>
            <a:endParaRPr b="0" lang="it-IT"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it-IT" sz="2800" spc="-1" strike="noStrike">
                <a:solidFill>
                  <a:srgbClr val="000000"/>
                </a:solidFill>
                <a:latin typeface="Calibri"/>
              </a:rPr>
              <a:t>Fai clic per modificare il formato del testo della struttura</a:t>
            </a:r>
            <a:endParaRPr b="0" lang="it-IT"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it-IT" sz="2000" spc="-1" strike="noStrike">
                <a:solidFill>
                  <a:srgbClr val="000000"/>
                </a:solidFill>
                <a:latin typeface="Calibri"/>
              </a:rPr>
              <a:t>Secondo livello struttura</a:t>
            </a:r>
            <a:endParaRPr b="0" lang="it-IT"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it-IT" sz="1800" spc="-1" strike="noStrike">
                <a:solidFill>
                  <a:srgbClr val="000000"/>
                </a:solidFill>
                <a:latin typeface="Calibri"/>
              </a:rPr>
              <a:t>Terzo livello struttura</a:t>
            </a:r>
            <a:endParaRPr b="0" lang="it-IT"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it-IT" sz="1800" spc="-1" strike="noStrike">
                <a:solidFill>
                  <a:srgbClr val="000000"/>
                </a:solidFill>
                <a:latin typeface="Calibri"/>
              </a:rPr>
              <a:t>Quarto livello struttura</a:t>
            </a:r>
            <a:endParaRPr b="0" lang="it-IT"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it-IT" sz="2000" spc="-1" strike="noStrike">
                <a:solidFill>
                  <a:srgbClr val="000000"/>
                </a:solidFill>
                <a:latin typeface="Calibri"/>
              </a:rPr>
              <a:t>Quinto livello struttura</a:t>
            </a:r>
            <a:endParaRPr b="0" lang="it-IT"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it-IT" sz="2000" spc="-1" strike="noStrike">
                <a:solidFill>
                  <a:srgbClr val="000000"/>
                </a:solidFill>
                <a:latin typeface="Calibri"/>
              </a:rPr>
              <a:t>Sesto livello struttura</a:t>
            </a:r>
            <a:endParaRPr b="0" lang="it-IT"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it-IT" sz="2000" spc="-1" strike="noStrike">
                <a:solidFill>
                  <a:srgbClr val="000000"/>
                </a:solidFill>
                <a:latin typeface="Calibri"/>
              </a:rPr>
              <a:t>Settimo livello struttura</a:t>
            </a:r>
            <a:endParaRPr b="0" lang="it-IT"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it-IT" sz="4400" spc="-1" strike="noStrike">
                <a:solidFill>
                  <a:srgbClr val="000000"/>
                </a:solidFill>
                <a:latin typeface="Calibri Light"/>
              </a:rPr>
              <a:t>Fare clic per modificare lo stile del titolo</a:t>
            </a:r>
            <a:endParaRPr b="0" lang="it-IT" sz="4400" spc="-1" strike="noStrike">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it-IT" sz="2800" spc="-1" strike="noStrike">
                <a:solidFill>
                  <a:srgbClr val="000000"/>
                </a:solidFill>
                <a:latin typeface="Calibri"/>
              </a:rPr>
              <a:t>Modifica gli stili del testo dello schema</a:t>
            </a:r>
            <a:endParaRPr b="0" lang="it-IT"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it-IT" sz="2400" spc="-1" strike="noStrike">
                <a:solidFill>
                  <a:srgbClr val="000000"/>
                </a:solidFill>
                <a:latin typeface="Calibri"/>
              </a:rPr>
              <a:t>Secondo livello</a:t>
            </a:r>
            <a:endParaRPr b="0" lang="it-IT"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it-IT" sz="2000" spc="-1" strike="noStrike">
                <a:solidFill>
                  <a:srgbClr val="000000"/>
                </a:solidFill>
                <a:latin typeface="Calibri"/>
              </a:rPr>
              <a:t>Terzo livello</a:t>
            </a:r>
            <a:endParaRPr b="0" lang="it-IT"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it-IT" sz="1800" spc="-1" strike="noStrike">
                <a:solidFill>
                  <a:srgbClr val="000000"/>
                </a:solidFill>
                <a:latin typeface="Calibri"/>
              </a:rPr>
              <a:t>Quarto livello</a:t>
            </a:r>
            <a:endParaRPr b="0" lang="it-IT"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it-IT" sz="1800" spc="-1" strike="noStrike">
                <a:solidFill>
                  <a:srgbClr val="000000"/>
                </a:solidFill>
                <a:latin typeface="Calibri"/>
              </a:rPr>
              <a:t>Quinto livello</a:t>
            </a:r>
            <a:endParaRPr b="0" lang="it-IT" sz="1800" spc="-1" strike="noStrike">
              <a:solidFill>
                <a:srgbClr val="000000"/>
              </a:solidFill>
              <a:latin typeface="Calibri"/>
            </a:endParaRPr>
          </a:p>
        </p:txBody>
      </p:sp>
      <p:sp>
        <p:nvSpPr>
          <p:cNvPr id="43"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0AB1C25F-0735-4D8B-B2C0-84E8B2752157}" type="datetime">
              <a:rPr b="0" lang="it-IT" sz="1200" spc="-1" strike="noStrike">
                <a:solidFill>
                  <a:srgbClr val="8b8b8b"/>
                </a:solidFill>
                <a:latin typeface="Calibri"/>
              </a:rPr>
              <a:t>15/02/22</a:t>
            </a:fld>
            <a:endParaRPr b="0" lang="it-IT" sz="1200" spc="-1" strike="noStrike">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noAutofit/>
          </a:bodyPr>
          <a:p>
            <a:endParaRPr b="0" lang="it-IT" sz="2400" spc="-1" strike="noStrike">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09128678-4F8A-4DA1-A1D7-B15ACF86DF42}" type="slidenum">
              <a:rPr b="0" lang="it-IT" sz="1200" spc="-1" strike="noStrike">
                <a:solidFill>
                  <a:srgbClr val="8b8b8b"/>
                </a:solidFill>
                <a:latin typeface="Calibri"/>
              </a:rPr>
              <a:t>&lt;numero&gt;</a:t>
            </a:fld>
            <a:endParaRPr b="0" lang="it-IT"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2.xml"/>
</Relationships>
</file>

<file path=ppt/slides/_rels/slide11.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image" Target="../media/image14.jpeg"/><Relationship Id="rId3"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
</Relationships>
</file>

<file path=ppt/slides/_rels/slide4.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jpeg"/><Relationship Id="rId3" Type="http://schemas.openxmlformats.org/officeDocument/2006/relationships/image" Target="../media/image6.png"/><Relationship Id="rId4"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2.xml"/>
</Relationships>
</file>

<file path=ppt/slides/_rels/slide8.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TextShape 1"/>
          <p:cNvSpPr txBox="1"/>
          <p:nvPr/>
        </p:nvSpPr>
        <p:spPr>
          <a:xfrm>
            <a:off x="639720" y="167040"/>
            <a:ext cx="8115120" cy="2936160"/>
          </a:xfrm>
          <a:prstGeom prst="rect">
            <a:avLst/>
          </a:prstGeom>
          <a:noFill/>
          <a:ln w="0">
            <a:noFill/>
          </a:ln>
        </p:spPr>
        <p:txBody>
          <a:bodyPr anchor="b">
            <a:normAutofit/>
          </a:bodyPr>
          <a:p>
            <a:pPr algn="ctr">
              <a:lnSpc>
                <a:spcPct val="90000"/>
              </a:lnSpc>
            </a:pPr>
            <a:r>
              <a:rPr b="1" lang="it-IT" sz="4900" spc="-1" strike="noStrike">
                <a:solidFill>
                  <a:srgbClr val="1f4e79"/>
                </a:solidFill>
                <a:latin typeface="Calibri Light"/>
              </a:rPr>
              <a:t>ORAS ABRUZZO  </a:t>
            </a:r>
            <a:br/>
            <a:r>
              <a:rPr b="1" lang="it-IT" sz="4900" spc="-1" strike="noStrike">
                <a:solidFill>
                  <a:srgbClr val="1f4e79"/>
                </a:solidFill>
                <a:latin typeface="Calibri Light"/>
              </a:rPr>
              <a:t>IL SISTEMA TERRITORIALE NELLA PREVENZIONE DELLE ESI E VIOLENZA DI GENERE </a:t>
            </a:r>
            <a:br/>
            <a:r>
              <a:rPr b="1" i="1" lang="it-IT" sz="3100" spc="-1" strike="noStrike">
                <a:solidFill>
                  <a:srgbClr val="1f4e79"/>
                </a:solidFill>
                <a:latin typeface="Calibri Light"/>
              </a:rPr>
              <a:t>21.01.2022</a:t>
            </a:r>
            <a:endParaRPr b="0" lang="it-IT" sz="3100" spc="-1" strike="noStrike">
              <a:solidFill>
                <a:srgbClr val="000000"/>
              </a:solidFill>
              <a:latin typeface="Calibri"/>
            </a:endParaRPr>
          </a:p>
        </p:txBody>
      </p:sp>
      <p:sp>
        <p:nvSpPr>
          <p:cNvPr id="83" name="TextShape 2"/>
          <p:cNvSpPr txBox="1"/>
          <p:nvPr/>
        </p:nvSpPr>
        <p:spPr>
          <a:xfrm>
            <a:off x="694440" y="3446640"/>
            <a:ext cx="8060040" cy="2646000"/>
          </a:xfrm>
          <a:prstGeom prst="rect">
            <a:avLst/>
          </a:prstGeom>
          <a:noFill/>
          <a:ln w="0">
            <a:noFill/>
          </a:ln>
        </p:spPr>
        <p:txBody>
          <a:bodyPr>
            <a:normAutofit/>
          </a:bodyPr>
          <a:p>
            <a:pPr algn="ctr">
              <a:lnSpc>
                <a:spcPct val="90000"/>
              </a:lnSpc>
              <a:spcBef>
                <a:spcPts val="1001"/>
              </a:spcBef>
              <a:tabLst>
                <a:tab algn="l" pos="0"/>
              </a:tabLst>
            </a:pPr>
            <a:r>
              <a:rPr b="0" lang="it-IT" sz="4000" spc="-1" strike="noStrike">
                <a:solidFill>
                  <a:srgbClr val="2e75b6"/>
                </a:solidFill>
                <a:latin typeface="Calibri"/>
              </a:rPr>
              <a:t>L’Elefante Bianco </a:t>
            </a:r>
            <a:br/>
            <a:r>
              <a:rPr b="0" lang="it-IT" sz="4000" spc="-1" strike="noStrike">
                <a:solidFill>
                  <a:srgbClr val="2e75b6"/>
                </a:solidFill>
                <a:latin typeface="Calibri"/>
              </a:rPr>
              <a:t>-Percorso di Responsabilizzazione per Autori di Violenza-</a:t>
            </a:r>
            <a:endParaRPr b="0" lang="it-IT" sz="4000" spc="-1" strike="noStrike">
              <a:latin typeface="Arial"/>
            </a:endParaRPr>
          </a:p>
          <a:p>
            <a:pPr algn="ctr">
              <a:lnSpc>
                <a:spcPct val="90000"/>
              </a:lnSpc>
              <a:spcBef>
                <a:spcPts val="1800"/>
              </a:spcBef>
              <a:tabLst>
                <a:tab algn="l" pos="0"/>
              </a:tabLst>
            </a:pPr>
            <a:r>
              <a:rPr b="0" i="1" lang="it-IT" sz="3200" spc="-1" strike="noStrike">
                <a:solidFill>
                  <a:srgbClr val="1f4e79"/>
                </a:solidFill>
                <a:latin typeface="Calibri Light"/>
              </a:rPr>
              <a:t>Dott.ssa Mariangela Passamonti</a:t>
            </a:r>
            <a:endParaRPr b="0" lang="it-IT" sz="3200" spc="-1" strike="noStrike">
              <a:latin typeface="Arial"/>
            </a:endParaRPr>
          </a:p>
        </p:txBody>
      </p:sp>
      <p:pic>
        <p:nvPicPr>
          <p:cNvPr id="84" name="Immagine 4" descr=""/>
          <p:cNvPicPr/>
          <p:nvPr/>
        </p:nvPicPr>
        <p:blipFill>
          <a:blip r:embed="rId1"/>
          <a:stretch/>
        </p:blipFill>
        <p:spPr>
          <a:xfrm>
            <a:off x="8755200" y="0"/>
            <a:ext cx="3436560" cy="6857640"/>
          </a:xfrm>
          <a:prstGeom prst="rect">
            <a:avLst/>
          </a:prstGeom>
          <a:ln w="0">
            <a:noFill/>
          </a:ln>
        </p:spPr>
      </p:pic>
    </p:spTree>
  </p:cSld>
  <p:transition spd="slow">
    <p:randomBar dir="vert"/>
  </p:transition>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387000" y="0"/>
            <a:ext cx="8115120" cy="1054800"/>
          </a:xfrm>
          <a:prstGeom prst="rect">
            <a:avLst/>
          </a:prstGeom>
          <a:noFill/>
          <a:ln w="0">
            <a:noFill/>
          </a:ln>
        </p:spPr>
        <p:txBody>
          <a:bodyPr anchor="b">
            <a:normAutofit/>
          </a:bodyPr>
          <a:p>
            <a:pPr algn="ctr">
              <a:lnSpc>
                <a:spcPct val="90000"/>
              </a:lnSpc>
            </a:pPr>
            <a:r>
              <a:rPr b="0" lang="it-IT" sz="6000" spc="-1" strike="noStrike">
                <a:solidFill>
                  <a:srgbClr val="2e75b6"/>
                </a:solidFill>
                <a:latin typeface="Calibri Light"/>
              </a:rPr>
              <a:t>MONITORAGGIO</a:t>
            </a:r>
            <a:endParaRPr b="0" lang="it-IT" sz="6000" spc="-1" strike="noStrike">
              <a:solidFill>
                <a:srgbClr val="000000"/>
              </a:solidFill>
              <a:latin typeface="Calibri"/>
            </a:endParaRPr>
          </a:p>
        </p:txBody>
      </p:sp>
      <p:sp>
        <p:nvSpPr>
          <p:cNvPr id="113" name="TextShape 2"/>
          <p:cNvSpPr txBox="1"/>
          <p:nvPr/>
        </p:nvSpPr>
        <p:spPr>
          <a:xfrm>
            <a:off x="158400" y="967320"/>
            <a:ext cx="8853480" cy="5793840"/>
          </a:xfrm>
          <a:prstGeom prst="rect">
            <a:avLst/>
          </a:prstGeom>
          <a:noFill/>
          <a:ln w="0">
            <a:noFill/>
          </a:ln>
        </p:spPr>
        <p:txBody>
          <a:bodyPr>
            <a:noAutofit/>
          </a:bodyPr>
          <a:p>
            <a:pPr marL="571680" indent="-571320">
              <a:lnSpc>
                <a:spcPct val="90000"/>
              </a:lnSpc>
              <a:spcBef>
                <a:spcPts val="1001"/>
              </a:spcBef>
              <a:buClr>
                <a:srgbClr val="1f4e79"/>
              </a:buClr>
              <a:buFont typeface="Wingdings" charset="2"/>
              <a:buChar char=""/>
            </a:pPr>
            <a:r>
              <a:rPr b="0" lang="it-IT" sz="2400" spc="-1" strike="noStrike">
                <a:solidFill>
                  <a:srgbClr val="1f4e79"/>
                </a:solidFill>
                <a:latin typeface="Calibri"/>
              </a:rPr>
              <a:t>RACCOLTA DATI </a:t>
            </a:r>
            <a:endParaRPr b="0" lang="it-IT" sz="2400" spc="-1" strike="noStrike">
              <a:latin typeface="Arial"/>
            </a:endParaRPr>
          </a:p>
          <a:p>
            <a:pPr>
              <a:lnSpc>
                <a:spcPct val="90000"/>
              </a:lnSpc>
              <a:spcBef>
                <a:spcPts val="1001"/>
              </a:spcBef>
              <a:tabLst>
                <a:tab algn="l" pos="0"/>
              </a:tabLst>
            </a:pPr>
            <a:r>
              <a:rPr b="0" lang="it-IT" sz="2000" spc="-1" strike="noStrike">
                <a:solidFill>
                  <a:srgbClr val="2e75b6"/>
                </a:solidFill>
                <a:latin typeface="Calibri"/>
              </a:rPr>
              <a:t>svolta mediante la registrazione di cluster sociologici di natura anagrafica, delle condizioni socio-culturali di provenienza e del tipo di accesso effettuato. </a:t>
            </a:r>
            <a:endParaRPr b="0" lang="it-IT" sz="2000" spc="-1" strike="noStrike">
              <a:latin typeface="Arial"/>
            </a:endParaRPr>
          </a:p>
          <a:p>
            <a:pPr marL="571680" indent="-571320">
              <a:lnSpc>
                <a:spcPct val="90000"/>
              </a:lnSpc>
              <a:spcBef>
                <a:spcPts val="1001"/>
              </a:spcBef>
              <a:buClr>
                <a:srgbClr val="1f4e79"/>
              </a:buClr>
              <a:buFont typeface="Wingdings" charset="2"/>
              <a:buChar char=""/>
              <a:tabLst>
                <a:tab algn="l" pos="0"/>
              </a:tabLst>
            </a:pPr>
            <a:r>
              <a:rPr b="0" lang="it-IT" sz="2400" spc="-1" strike="noStrike">
                <a:solidFill>
                  <a:srgbClr val="1f4e79"/>
                </a:solidFill>
                <a:latin typeface="Calibri"/>
              </a:rPr>
              <a:t>RILEVAZIONE  E MONITORAGGIO</a:t>
            </a:r>
            <a:endParaRPr b="0" lang="it-IT" sz="2400" spc="-1" strike="noStrike">
              <a:latin typeface="Arial"/>
            </a:endParaRPr>
          </a:p>
          <a:p>
            <a:pPr marL="720000" indent="-359640">
              <a:lnSpc>
                <a:spcPct val="90000"/>
              </a:lnSpc>
              <a:spcBef>
                <a:spcPts val="1001"/>
              </a:spcBef>
              <a:buClr>
                <a:srgbClr val="2e75b6"/>
              </a:buClr>
              <a:buFont typeface="Wingdings" charset="2"/>
              <a:buChar char=""/>
              <a:tabLst>
                <a:tab algn="l" pos="0"/>
              </a:tabLst>
            </a:pPr>
            <a:r>
              <a:rPr b="0" lang="it-IT" sz="2000" spc="-1" strike="noStrike">
                <a:solidFill>
                  <a:srgbClr val="2e75b6"/>
                </a:solidFill>
                <a:latin typeface="Calibri"/>
              </a:rPr>
              <a:t>La rilevazione è effettuata nella prima fase di accoglienza, durante i programmi, all’uscita e in follow-up a cadenza semestrale e annuale; </a:t>
            </a:r>
            <a:endParaRPr b="0" lang="it-IT" sz="2000" spc="-1" strike="noStrike">
              <a:latin typeface="Arial"/>
            </a:endParaRPr>
          </a:p>
          <a:p>
            <a:pPr marL="720000" indent="-359640">
              <a:lnSpc>
                <a:spcPct val="90000"/>
              </a:lnSpc>
              <a:spcBef>
                <a:spcPts val="1001"/>
              </a:spcBef>
              <a:buClr>
                <a:srgbClr val="2e75b6"/>
              </a:buClr>
              <a:buFont typeface="Wingdings" charset="2"/>
              <a:buChar char=""/>
              <a:tabLst>
                <a:tab algn="l" pos="0"/>
              </a:tabLst>
            </a:pPr>
            <a:r>
              <a:rPr b="0" lang="it-IT" sz="2000" spc="-1" strike="noStrike">
                <a:solidFill>
                  <a:srgbClr val="2e75b6"/>
                </a:solidFill>
                <a:latin typeface="Calibri"/>
              </a:rPr>
              <a:t>Lo scopo è monitorare gli andamenti del percorso, il grado di consapevolezza della violenza agita e la valutazione del rischio di recidiva; </a:t>
            </a:r>
            <a:endParaRPr b="0" lang="it-IT" sz="2000" spc="-1" strike="noStrike">
              <a:latin typeface="Arial"/>
            </a:endParaRPr>
          </a:p>
          <a:p>
            <a:pPr marL="571680" indent="-571320">
              <a:lnSpc>
                <a:spcPct val="90000"/>
              </a:lnSpc>
              <a:spcBef>
                <a:spcPts val="1001"/>
              </a:spcBef>
              <a:buClr>
                <a:srgbClr val="1f4e79"/>
              </a:buClr>
              <a:buFont typeface="Wingdings" charset="2"/>
              <a:buChar char=""/>
              <a:tabLst>
                <a:tab algn="l" pos="0"/>
              </a:tabLst>
            </a:pPr>
            <a:r>
              <a:rPr b="0" lang="it-IT" sz="2400" spc="-1" strike="noStrike">
                <a:solidFill>
                  <a:srgbClr val="1f4e79"/>
                </a:solidFill>
                <a:latin typeface="Calibri"/>
              </a:rPr>
              <a:t>STRUMENTI PER LA RILEVAZIONE</a:t>
            </a:r>
            <a:endParaRPr b="0" lang="it-IT" sz="2400" spc="-1" strike="noStrike">
              <a:latin typeface="Arial"/>
            </a:endParaRPr>
          </a:p>
          <a:p>
            <a:pPr marL="720000" indent="-359640">
              <a:lnSpc>
                <a:spcPct val="90000"/>
              </a:lnSpc>
              <a:spcBef>
                <a:spcPts val="1001"/>
              </a:spcBef>
              <a:buClr>
                <a:srgbClr val="2e75b6"/>
              </a:buClr>
              <a:buFont typeface="Wingdings" charset="2"/>
              <a:buChar char=""/>
              <a:tabLst>
                <a:tab algn="l" pos="0"/>
              </a:tabLst>
            </a:pPr>
            <a:r>
              <a:rPr b="0" lang="it-IT" sz="2000" spc="-1" strike="noStrike">
                <a:solidFill>
                  <a:srgbClr val="2e75b6"/>
                </a:solidFill>
                <a:latin typeface="Calibri"/>
              </a:rPr>
              <a:t>IMPACT, ODARA e il SARA o SARA-S </a:t>
            </a:r>
            <a:endParaRPr b="0" lang="it-IT" sz="2000" spc="-1" strike="noStrike">
              <a:latin typeface="Arial"/>
            </a:endParaRPr>
          </a:p>
          <a:p>
            <a:pPr marL="720000" indent="-359640">
              <a:lnSpc>
                <a:spcPct val="90000"/>
              </a:lnSpc>
              <a:spcBef>
                <a:spcPts val="1001"/>
              </a:spcBef>
              <a:buClr>
                <a:srgbClr val="2e75b6"/>
              </a:buClr>
              <a:buFont typeface="Wingdings" charset="2"/>
              <a:buChar char=""/>
              <a:tabLst>
                <a:tab algn="l" pos="0"/>
              </a:tabLst>
            </a:pPr>
            <a:r>
              <a:rPr b="0" lang="it-IT" sz="2000" spc="-1" strike="noStrike">
                <a:solidFill>
                  <a:srgbClr val="2e75b6"/>
                </a:solidFill>
                <a:latin typeface="Calibri"/>
              </a:rPr>
              <a:t>Relazione clinica redatta dallo psicoterapeuta che ha preso in carico il soggetto</a:t>
            </a:r>
            <a:endParaRPr b="0" lang="it-IT" sz="2000" spc="-1" strike="noStrike">
              <a:latin typeface="Arial"/>
            </a:endParaRPr>
          </a:p>
          <a:p>
            <a:pPr algn="just">
              <a:lnSpc>
                <a:spcPct val="90000"/>
              </a:lnSpc>
              <a:spcBef>
                <a:spcPts val="1800"/>
              </a:spcBef>
              <a:tabLst>
                <a:tab algn="l" pos="0"/>
              </a:tabLst>
            </a:pPr>
            <a:r>
              <a:rPr b="0" lang="it-IT" sz="2600" spc="-1" strike="noStrike">
                <a:solidFill>
                  <a:srgbClr val="1f4e79"/>
                </a:solidFill>
                <a:latin typeface="Calibri"/>
              </a:rPr>
              <a:t>I dati rilevati ed elaborati sono messi a disposizione della rete provinciale Antiviolenza della Prefettura di Teramo, della Regione Abruzzo e su richiestadella rete RELIVE. </a:t>
            </a:r>
            <a:endParaRPr b="0" lang="it-IT" sz="2600" spc="-1" strike="noStrike">
              <a:latin typeface="Arial"/>
            </a:endParaRPr>
          </a:p>
        </p:txBody>
      </p:sp>
      <p:pic>
        <p:nvPicPr>
          <p:cNvPr id="114" name="Immagine 4" descr=""/>
          <p:cNvPicPr/>
          <p:nvPr/>
        </p:nvPicPr>
        <p:blipFill>
          <a:blip r:embed="rId1"/>
          <a:stretch/>
        </p:blipFill>
        <p:spPr>
          <a:xfrm>
            <a:off x="9012240" y="0"/>
            <a:ext cx="3179520" cy="6857640"/>
          </a:xfrm>
          <a:prstGeom prst="rect">
            <a:avLst/>
          </a:prstGeom>
          <a:ln w="0">
            <a:noFill/>
          </a:ln>
        </p:spPr>
      </p:pic>
    </p:spTree>
  </p:cSld>
  <mc:AlternateContent>
    <mc:Choice Requires="p14">
      <p:transition p14:dur="100"/>
    </mc:Choice>
    <mc:Fallback>
      <p:transition/>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5" name="Immagine 5" descr=""/>
          <p:cNvPicPr/>
          <p:nvPr/>
        </p:nvPicPr>
        <p:blipFill>
          <a:blip r:embed="rId1"/>
          <a:stretch/>
        </p:blipFill>
        <p:spPr>
          <a:xfrm>
            <a:off x="298800" y="844920"/>
            <a:ext cx="1699200" cy="3215160"/>
          </a:xfrm>
          <a:prstGeom prst="rect">
            <a:avLst/>
          </a:prstGeom>
          <a:ln w="0">
            <a:noFill/>
          </a:ln>
        </p:spPr>
      </p:pic>
      <p:sp>
        <p:nvSpPr>
          <p:cNvPr id="116" name="TextShape 1"/>
          <p:cNvSpPr txBox="1"/>
          <p:nvPr/>
        </p:nvSpPr>
        <p:spPr>
          <a:xfrm>
            <a:off x="1642320" y="0"/>
            <a:ext cx="6859440" cy="1054800"/>
          </a:xfrm>
          <a:prstGeom prst="rect">
            <a:avLst/>
          </a:prstGeom>
          <a:noFill/>
          <a:ln w="0">
            <a:noFill/>
          </a:ln>
        </p:spPr>
        <p:txBody>
          <a:bodyPr anchor="b">
            <a:normAutofit/>
          </a:bodyPr>
          <a:p>
            <a:pPr algn="ctr">
              <a:lnSpc>
                <a:spcPct val="90000"/>
              </a:lnSpc>
            </a:pPr>
            <a:r>
              <a:rPr b="0" lang="it-IT" sz="6000" spc="-1" strike="noStrike">
                <a:solidFill>
                  <a:srgbClr val="2e75b6"/>
                </a:solidFill>
                <a:latin typeface="Calibri Light"/>
              </a:rPr>
              <a:t>CONTATTI</a:t>
            </a:r>
            <a:endParaRPr b="0" lang="it-IT" sz="6000" spc="-1" strike="noStrike">
              <a:solidFill>
                <a:srgbClr val="000000"/>
              </a:solidFill>
              <a:latin typeface="Calibri"/>
            </a:endParaRPr>
          </a:p>
        </p:txBody>
      </p:sp>
      <p:sp>
        <p:nvSpPr>
          <p:cNvPr id="117" name="TextShape 2"/>
          <p:cNvSpPr txBox="1"/>
          <p:nvPr/>
        </p:nvSpPr>
        <p:spPr>
          <a:xfrm>
            <a:off x="2083680" y="1055160"/>
            <a:ext cx="6670800" cy="5697000"/>
          </a:xfrm>
          <a:prstGeom prst="rect">
            <a:avLst/>
          </a:prstGeom>
          <a:noFill/>
          <a:ln w="0">
            <a:noFill/>
          </a:ln>
        </p:spPr>
        <p:txBody>
          <a:bodyPr>
            <a:normAutofit fontScale="77000"/>
          </a:bodyPr>
          <a:p>
            <a:pPr algn="ctr">
              <a:lnSpc>
                <a:spcPct val="90000"/>
              </a:lnSpc>
              <a:spcBef>
                <a:spcPts val="1001"/>
              </a:spcBef>
              <a:tabLst>
                <a:tab algn="l" pos="0"/>
              </a:tabLst>
            </a:pPr>
            <a:r>
              <a:rPr b="0" lang="it-IT" sz="4000" spc="-1" strike="noStrike">
                <a:solidFill>
                  <a:srgbClr val="c00000"/>
                </a:solidFill>
                <a:latin typeface="Calibri"/>
              </a:rPr>
              <a:t>COOPERATIVA SOCIALE ‘L’ELEFANTE’</a:t>
            </a:r>
            <a:endParaRPr b="0" lang="it-IT" sz="4000" spc="-1" strike="noStrike">
              <a:latin typeface="Arial"/>
            </a:endParaRPr>
          </a:p>
          <a:p>
            <a:pPr>
              <a:lnSpc>
                <a:spcPct val="90000"/>
              </a:lnSpc>
              <a:spcBef>
                <a:spcPts val="1001"/>
              </a:spcBef>
              <a:tabLst>
                <a:tab algn="l" pos="0"/>
              </a:tabLst>
            </a:pPr>
            <a:r>
              <a:rPr b="0" lang="fr-FR" sz="2800" spc="-1" strike="noStrike">
                <a:solidFill>
                  <a:srgbClr val="c00000"/>
                </a:solidFill>
                <a:latin typeface="Calibri"/>
              </a:rPr>
              <a:t>Sedi:</a:t>
            </a:r>
            <a:endParaRPr b="0" lang="it-IT" sz="2800" spc="-1" strike="noStrike">
              <a:latin typeface="Arial"/>
            </a:endParaRPr>
          </a:p>
          <a:p>
            <a:pPr>
              <a:lnSpc>
                <a:spcPct val="90000"/>
              </a:lnSpc>
              <a:spcBef>
                <a:spcPts val="1001"/>
              </a:spcBef>
              <a:tabLst>
                <a:tab algn="l" pos="0"/>
              </a:tabLst>
            </a:pPr>
            <a:r>
              <a:rPr b="0" lang="it-IT" sz="3300" spc="-1" strike="noStrike">
                <a:solidFill>
                  <a:srgbClr val="1f4e79"/>
                </a:solidFill>
                <a:latin typeface="Calibri"/>
              </a:rPr>
              <a:t>Teramo, p.za Garibaldi</a:t>
            </a:r>
            <a:endParaRPr b="0" lang="it-IT" sz="3300" spc="-1" strike="noStrike">
              <a:latin typeface="Arial"/>
            </a:endParaRPr>
          </a:p>
          <a:p>
            <a:pPr>
              <a:lnSpc>
                <a:spcPct val="90000"/>
              </a:lnSpc>
              <a:spcBef>
                <a:spcPts val="1001"/>
              </a:spcBef>
              <a:tabLst>
                <a:tab algn="l" pos="0"/>
              </a:tabLst>
            </a:pPr>
            <a:r>
              <a:rPr b="0" lang="it-IT" sz="3300" spc="-1" strike="noStrike">
                <a:solidFill>
                  <a:srgbClr val="1f4e79"/>
                </a:solidFill>
                <a:latin typeface="Calibri"/>
              </a:rPr>
              <a:t>Atri, via P. Baiocchi</a:t>
            </a:r>
            <a:endParaRPr b="0" lang="it-IT" sz="3300" spc="-1" strike="noStrike">
              <a:latin typeface="Arial"/>
            </a:endParaRPr>
          </a:p>
          <a:p>
            <a:pPr>
              <a:lnSpc>
                <a:spcPct val="90000"/>
              </a:lnSpc>
              <a:spcBef>
                <a:spcPts val="1001"/>
              </a:spcBef>
              <a:tabLst>
                <a:tab algn="l" pos="0"/>
              </a:tabLst>
            </a:pPr>
            <a:r>
              <a:rPr b="0" lang="it-IT" sz="3300" spc="-1" strike="noStrike">
                <a:solidFill>
                  <a:srgbClr val="1f4e79"/>
                </a:solidFill>
                <a:latin typeface="Calibri"/>
              </a:rPr>
              <a:t>Pineto, L.go Fava</a:t>
            </a:r>
            <a:endParaRPr b="0" lang="it-IT" sz="3300" spc="-1" strike="noStrike">
              <a:latin typeface="Arial"/>
            </a:endParaRPr>
          </a:p>
          <a:p>
            <a:pPr>
              <a:lnSpc>
                <a:spcPct val="90000"/>
              </a:lnSpc>
              <a:spcBef>
                <a:spcPts val="1001"/>
              </a:spcBef>
              <a:tabLst>
                <a:tab algn="l" pos="0"/>
              </a:tabLst>
            </a:pPr>
            <a:r>
              <a:rPr b="0" lang="it-IT" sz="3300" spc="-1" strike="noStrike">
                <a:solidFill>
                  <a:srgbClr val="1f4e79"/>
                </a:solidFill>
                <a:latin typeface="Calibri"/>
              </a:rPr>
              <a:t>Silvi, via Piave,n.9</a:t>
            </a:r>
            <a:endParaRPr b="0" lang="it-IT" sz="3300" spc="-1" strike="noStrike">
              <a:latin typeface="Arial"/>
            </a:endParaRPr>
          </a:p>
          <a:p>
            <a:pPr>
              <a:lnSpc>
                <a:spcPct val="90000"/>
              </a:lnSpc>
              <a:spcBef>
                <a:spcPts val="1001"/>
              </a:spcBef>
              <a:tabLst>
                <a:tab algn="l" pos="0"/>
              </a:tabLst>
            </a:pPr>
            <a:r>
              <a:rPr b="0" lang="fr-FR" sz="2800" spc="-1" strike="noStrike">
                <a:solidFill>
                  <a:srgbClr val="c00000"/>
                </a:solidFill>
                <a:latin typeface="Calibri"/>
              </a:rPr>
              <a:t>Mail:</a:t>
            </a:r>
            <a:r>
              <a:rPr b="0" lang="fr-FR" sz="2800" spc="-1" strike="noStrike">
                <a:solidFill>
                  <a:srgbClr val="1f4e79"/>
                </a:solidFill>
                <a:latin typeface="Calibri"/>
              </a:rPr>
              <a:t> </a:t>
            </a:r>
            <a:endParaRPr b="0" lang="it-IT" sz="2800" spc="-1" strike="noStrike">
              <a:latin typeface="Arial"/>
            </a:endParaRPr>
          </a:p>
          <a:p>
            <a:pPr>
              <a:lnSpc>
                <a:spcPct val="90000"/>
              </a:lnSpc>
              <a:spcBef>
                <a:spcPts val="1001"/>
              </a:spcBef>
              <a:tabLst>
                <a:tab algn="l" pos="0"/>
              </a:tabLst>
            </a:pPr>
            <a:r>
              <a:rPr b="0" lang="fr-FR" sz="3300" spc="-1" strike="noStrike">
                <a:solidFill>
                  <a:srgbClr val="1f4e79"/>
                </a:solidFill>
                <a:latin typeface="Calibri"/>
              </a:rPr>
              <a:t>lelefante.scs@gmail.com</a:t>
            </a:r>
            <a:endParaRPr b="0" lang="it-IT" sz="3300" spc="-1" strike="noStrike">
              <a:latin typeface="Arial"/>
            </a:endParaRPr>
          </a:p>
          <a:p>
            <a:pPr>
              <a:lnSpc>
                <a:spcPct val="90000"/>
              </a:lnSpc>
              <a:spcBef>
                <a:spcPts val="1001"/>
              </a:spcBef>
              <a:tabLst>
                <a:tab algn="l" pos="0"/>
              </a:tabLst>
            </a:pPr>
            <a:r>
              <a:rPr b="0" lang="fr-FR" sz="3300" spc="-1" strike="noStrike">
                <a:solidFill>
                  <a:srgbClr val="1f4e79"/>
                </a:solidFill>
                <a:latin typeface="Calibri"/>
              </a:rPr>
              <a:t>lelefantescs.bianco@gmail.com</a:t>
            </a:r>
            <a:r>
              <a:rPr b="0" lang="fr-FR" sz="4000" spc="-1" strike="noStrike">
                <a:solidFill>
                  <a:srgbClr val="1f4e79"/>
                </a:solidFill>
                <a:latin typeface="Calibri"/>
              </a:rPr>
              <a:t> </a:t>
            </a:r>
            <a:endParaRPr b="0" lang="it-IT" sz="4000" spc="-1" strike="noStrike">
              <a:latin typeface="Arial"/>
            </a:endParaRPr>
          </a:p>
          <a:p>
            <a:pPr>
              <a:lnSpc>
                <a:spcPct val="90000"/>
              </a:lnSpc>
              <a:spcBef>
                <a:spcPts val="1001"/>
              </a:spcBef>
              <a:tabLst>
                <a:tab algn="l" pos="0"/>
              </a:tabLst>
            </a:pPr>
            <a:r>
              <a:rPr b="0" lang="fr-FR" sz="2800" spc="-1" strike="noStrike">
                <a:solidFill>
                  <a:srgbClr val="c00000"/>
                </a:solidFill>
                <a:latin typeface="Calibri"/>
              </a:rPr>
              <a:t>Pec:</a:t>
            </a:r>
            <a:r>
              <a:rPr b="0" lang="fr-FR" sz="4000" spc="-1" strike="noStrike">
                <a:solidFill>
                  <a:srgbClr val="1f4e79"/>
                </a:solidFill>
                <a:latin typeface="Calibri"/>
              </a:rPr>
              <a:t> </a:t>
            </a:r>
            <a:r>
              <a:rPr b="0" lang="fr-FR" sz="3300" spc="-1" strike="noStrike">
                <a:solidFill>
                  <a:srgbClr val="1f4e79"/>
                </a:solidFill>
                <a:latin typeface="Calibri"/>
              </a:rPr>
              <a:t>elefantescs@legalmail.it</a:t>
            </a:r>
            <a:endParaRPr b="0" lang="it-IT" sz="3300" spc="-1" strike="noStrike">
              <a:latin typeface="Arial"/>
            </a:endParaRPr>
          </a:p>
          <a:p>
            <a:pPr>
              <a:lnSpc>
                <a:spcPct val="90000"/>
              </a:lnSpc>
              <a:spcBef>
                <a:spcPts val="1001"/>
              </a:spcBef>
              <a:tabLst>
                <a:tab algn="l" pos="0"/>
              </a:tabLst>
            </a:pPr>
            <a:r>
              <a:rPr b="0" lang="fr-FR" sz="2800" spc="-1" strike="noStrike">
                <a:solidFill>
                  <a:srgbClr val="c00000"/>
                </a:solidFill>
                <a:latin typeface="Calibri"/>
              </a:rPr>
              <a:t>Cell.</a:t>
            </a:r>
            <a:r>
              <a:rPr b="0" lang="fr-FR" sz="2800" spc="-1" strike="noStrike">
                <a:solidFill>
                  <a:srgbClr val="1f4e79"/>
                </a:solidFill>
                <a:latin typeface="Calibri"/>
              </a:rPr>
              <a:t> </a:t>
            </a:r>
            <a:r>
              <a:rPr b="0" lang="fr-FR" sz="4200" spc="-1" strike="noStrike">
                <a:solidFill>
                  <a:srgbClr val="1f4e79"/>
                </a:solidFill>
                <a:latin typeface="Calibri"/>
              </a:rPr>
              <a:t>3668252612 / 3938038329 </a:t>
            </a:r>
            <a:endParaRPr b="0" lang="it-IT" sz="4200" spc="-1" strike="noStrike">
              <a:latin typeface="Arial"/>
            </a:endParaRPr>
          </a:p>
          <a:p>
            <a:pPr>
              <a:lnSpc>
                <a:spcPct val="90000"/>
              </a:lnSpc>
              <a:spcBef>
                <a:spcPts val="1001"/>
              </a:spcBef>
              <a:tabLst>
                <a:tab algn="l" pos="0"/>
              </a:tabLst>
            </a:pPr>
            <a:endParaRPr b="0" lang="it-IT" sz="4200" spc="-1" strike="noStrike">
              <a:latin typeface="Arial"/>
            </a:endParaRPr>
          </a:p>
        </p:txBody>
      </p:sp>
      <p:pic>
        <p:nvPicPr>
          <p:cNvPr id="118" name="Immagine 4" descr=""/>
          <p:cNvPicPr/>
          <p:nvPr/>
        </p:nvPicPr>
        <p:blipFill>
          <a:blip r:embed="rId2"/>
          <a:stretch/>
        </p:blipFill>
        <p:spPr>
          <a:xfrm>
            <a:off x="8755200" y="0"/>
            <a:ext cx="3436560" cy="6857640"/>
          </a:xfrm>
          <a:prstGeom prst="rect">
            <a:avLst/>
          </a:prstGeom>
          <a:ln w="0">
            <a:noFill/>
          </a:ln>
        </p:spPr>
      </p:pic>
    </p:spTree>
  </p:cSld>
  <mc:AlternateContent>
    <mc:Choice Requires="p14">
      <p:transition p14:dur="100"/>
    </mc:Choice>
    <mc:Fallback>
      <p:transition/>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5" name="TextShape 1"/>
          <p:cNvSpPr txBox="1"/>
          <p:nvPr/>
        </p:nvSpPr>
        <p:spPr>
          <a:xfrm>
            <a:off x="307800" y="123120"/>
            <a:ext cx="8115120" cy="861120"/>
          </a:xfrm>
          <a:prstGeom prst="rect">
            <a:avLst/>
          </a:prstGeom>
          <a:noFill/>
          <a:ln w="0">
            <a:noFill/>
          </a:ln>
        </p:spPr>
        <p:txBody>
          <a:bodyPr anchor="b">
            <a:normAutofit fontScale="41000"/>
          </a:bodyPr>
          <a:p>
            <a:pPr algn="ctr">
              <a:lnSpc>
                <a:spcPct val="90000"/>
              </a:lnSpc>
            </a:pPr>
            <a:r>
              <a:rPr b="0" lang="it-IT" sz="6000" spc="-1" strike="noStrike">
                <a:solidFill>
                  <a:srgbClr val="2e75b6"/>
                </a:solidFill>
                <a:latin typeface="Calibri Light"/>
              </a:rPr>
              <a:t>PAROLE CHIAVE NEL NOME</a:t>
            </a:r>
            <a:endParaRPr b="0" lang="it-IT" sz="6000" spc="-1" strike="noStrike">
              <a:solidFill>
                <a:srgbClr val="000000"/>
              </a:solidFill>
              <a:latin typeface="Calibri"/>
            </a:endParaRPr>
          </a:p>
        </p:txBody>
      </p:sp>
      <p:sp>
        <p:nvSpPr>
          <p:cNvPr id="86" name="TextShape 2"/>
          <p:cNvSpPr txBox="1"/>
          <p:nvPr/>
        </p:nvSpPr>
        <p:spPr>
          <a:xfrm>
            <a:off x="307800" y="1116720"/>
            <a:ext cx="8447040" cy="5450760"/>
          </a:xfrm>
          <a:prstGeom prst="rect">
            <a:avLst/>
          </a:prstGeom>
          <a:noFill/>
          <a:ln w="0">
            <a:noFill/>
          </a:ln>
        </p:spPr>
        <p:txBody>
          <a:bodyPr>
            <a:normAutofit fontScale="59000"/>
          </a:bodyPr>
          <a:p>
            <a:pPr marL="457200" indent="-456840">
              <a:lnSpc>
                <a:spcPct val="100000"/>
              </a:lnSpc>
              <a:spcBef>
                <a:spcPts val="1800"/>
              </a:spcBef>
              <a:buClr>
                <a:srgbClr val="1f4e79"/>
              </a:buClr>
              <a:buFont typeface="Wingdings" charset="2"/>
              <a:buChar char=""/>
            </a:pPr>
            <a:r>
              <a:rPr b="1" lang="it-IT" sz="3400" spc="-1" strike="noStrike">
                <a:solidFill>
                  <a:srgbClr val="1f4e79"/>
                </a:solidFill>
                <a:latin typeface="Calibri Light"/>
              </a:rPr>
              <a:t>COLORE: richiama la campagna del Fiocco Bianco </a:t>
            </a:r>
            <a:endParaRPr b="0" lang="it-IT" sz="3400" spc="-1" strike="noStrike">
              <a:latin typeface="Arial"/>
            </a:endParaRPr>
          </a:p>
          <a:p>
            <a:pPr>
              <a:lnSpc>
                <a:spcPct val="100000"/>
              </a:lnSpc>
              <a:spcBef>
                <a:spcPts val="1199"/>
              </a:spcBef>
              <a:tabLst>
                <a:tab algn="l" pos="0"/>
              </a:tabLst>
            </a:pPr>
            <a:r>
              <a:rPr b="1" lang="it-IT" sz="2300" spc="-1" strike="noStrike">
                <a:solidFill>
                  <a:srgbClr val="2e75b6"/>
                </a:solidFill>
                <a:latin typeface="Calibri Light"/>
              </a:rPr>
              <a:t>Nata nel 1991 in Canada dopo il massacro di Montreal del 6 dicembre 1989, in cui 14 donne furono uccise da un antifemminista.</a:t>
            </a:r>
            <a:endParaRPr b="0" lang="it-IT" sz="2300" spc="-1" strike="noStrike">
              <a:latin typeface="Arial"/>
            </a:endParaRPr>
          </a:p>
          <a:p>
            <a:pPr marL="457200" indent="-456840">
              <a:lnSpc>
                <a:spcPct val="100000"/>
              </a:lnSpc>
              <a:spcBef>
                <a:spcPts val="1199"/>
              </a:spcBef>
              <a:buClr>
                <a:srgbClr val="1f4e79"/>
              </a:buClr>
              <a:buFont typeface="Wingdings" charset="2"/>
              <a:buChar char=""/>
              <a:tabLst>
                <a:tab algn="l" pos="0"/>
              </a:tabLst>
            </a:pPr>
            <a:r>
              <a:rPr b="1" lang="it-IT" sz="3400" spc="-1" strike="noStrike">
                <a:solidFill>
                  <a:srgbClr val="1f4e79"/>
                </a:solidFill>
                <a:latin typeface="Calibri Light"/>
              </a:rPr>
              <a:t>PERCORSO: incontri di trattamento </a:t>
            </a:r>
            <a:endParaRPr b="0" lang="it-IT" sz="3400" spc="-1" strike="noStrike">
              <a:latin typeface="Arial"/>
            </a:endParaRPr>
          </a:p>
          <a:p>
            <a:pPr>
              <a:lnSpc>
                <a:spcPct val="100000"/>
              </a:lnSpc>
              <a:spcBef>
                <a:spcPts val="1199"/>
              </a:spcBef>
              <a:tabLst>
                <a:tab algn="l" pos="0"/>
              </a:tabLst>
            </a:pPr>
            <a:r>
              <a:rPr b="1" lang="it-IT" sz="2300" spc="-1" strike="noStrike">
                <a:solidFill>
                  <a:srgbClr val="2e75b6"/>
                </a:solidFill>
                <a:latin typeface="Calibri Light"/>
              </a:rPr>
              <a:t>Tesi a modificare gli atteggiamenti violenti, favorire il cambiamento nelle relazioni, e, dove possibile, promuovere azioni riparative verso le partner. </a:t>
            </a:r>
            <a:endParaRPr b="0" lang="it-IT" sz="2300" spc="-1" strike="noStrike">
              <a:latin typeface="Arial"/>
            </a:endParaRPr>
          </a:p>
          <a:p>
            <a:pPr marL="457200" indent="-456840">
              <a:lnSpc>
                <a:spcPct val="100000"/>
              </a:lnSpc>
              <a:spcBef>
                <a:spcPts val="1199"/>
              </a:spcBef>
              <a:buClr>
                <a:srgbClr val="1f4e79"/>
              </a:buClr>
              <a:buFont typeface="Wingdings" charset="2"/>
              <a:buChar char=""/>
              <a:tabLst>
                <a:tab algn="l" pos="0"/>
              </a:tabLst>
            </a:pPr>
            <a:r>
              <a:rPr b="1" lang="it-IT" sz="3400" spc="-1" strike="noStrike">
                <a:solidFill>
                  <a:srgbClr val="1f4e79"/>
                </a:solidFill>
                <a:latin typeface="Calibri Light"/>
              </a:rPr>
              <a:t>RESPONSABILIZZAZIONE: «Non esiste una giustificazione» </a:t>
            </a:r>
            <a:endParaRPr b="0" lang="it-IT" sz="3400" spc="-1" strike="noStrike">
              <a:latin typeface="Arial"/>
            </a:endParaRPr>
          </a:p>
          <a:p>
            <a:pPr>
              <a:lnSpc>
                <a:spcPct val="100000"/>
              </a:lnSpc>
              <a:spcBef>
                <a:spcPts val="601"/>
              </a:spcBef>
              <a:tabLst>
                <a:tab algn="l" pos="0"/>
              </a:tabLst>
            </a:pPr>
            <a:r>
              <a:rPr b="1" lang="it-IT" sz="2300" spc="-1" strike="noStrike">
                <a:solidFill>
                  <a:srgbClr val="2e75b6"/>
                </a:solidFill>
                <a:latin typeface="Calibri Light"/>
              </a:rPr>
              <a:t>Il comportamento violento è una scelta dell'individuo ed è da intendersi, più che come un atto di perdita di controllo, come un tentativo di acquisire potere e controllo relazionale di fronte a sentimenti di impotenza. </a:t>
            </a:r>
            <a:endParaRPr b="0" lang="it-IT" sz="2300" spc="-1" strike="noStrike">
              <a:latin typeface="Arial"/>
            </a:endParaRPr>
          </a:p>
          <a:p>
            <a:pPr marL="457200" indent="-456840">
              <a:lnSpc>
                <a:spcPct val="100000"/>
              </a:lnSpc>
              <a:spcBef>
                <a:spcPts val="1199"/>
              </a:spcBef>
              <a:buClr>
                <a:srgbClr val="1f4e79"/>
              </a:buClr>
              <a:buFont typeface="Wingdings" charset="2"/>
              <a:buChar char=""/>
              <a:tabLst>
                <a:tab algn="l" pos="0"/>
              </a:tabLst>
            </a:pPr>
            <a:r>
              <a:rPr b="1" lang="it-IT" sz="3400" spc="-1" strike="noStrike">
                <a:solidFill>
                  <a:srgbClr val="1f4e79"/>
                </a:solidFill>
                <a:latin typeface="Calibri Light"/>
              </a:rPr>
              <a:t>AUTORI DI VIOLENZA: non si identifica il soggetto con le azioni agite </a:t>
            </a:r>
            <a:endParaRPr b="0" lang="it-IT" sz="3400" spc="-1" strike="noStrike">
              <a:latin typeface="Arial"/>
            </a:endParaRPr>
          </a:p>
          <a:p>
            <a:pPr>
              <a:lnSpc>
                <a:spcPct val="100000"/>
              </a:lnSpc>
              <a:spcBef>
                <a:spcPts val="1199"/>
              </a:spcBef>
              <a:tabLst>
                <a:tab algn="l" pos="0"/>
              </a:tabLst>
            </a:pPr>
            <a:r>
              <a:rPr b="1" lang="it-IT" sz="2300" spc="-1" strike="noStrike">
                <a:solidFill>
                  <a:srgbClr val="2e75b6"/>
                </a:solidFill>
                <a:latin typeface="Calibri Light"/>
              </a:rPr>
              <a:t>La decisione di interrompere tali comportamenti e intraprendere con continuità la pratica di comportamenti alternativi alla violenza spetta alla persona.</a:t>
            </a:r>
            <a:endParaRPr b="0" lang="it-IT" sz="2300" spc="-1" strike="noStrike">
              <a:latin typeface="Arial"/>
            </a:endParaRPr>
          </a:p>
          <a:p>
            <a:pPr>
              <a:lnSpc>
                <a:spcPct val="100000"/>
              </a:lnSpc>
              <a:spcBef>
                <a:spcPts val="1199"/>
              </a:spcBef>
              <a:tabLst>
                <a:tab algn="l" pos="0"/>
              </a:tabLst>
            </a:pPr>
            <a:endParaRPr b="0" lang="it-IT" sz="2300" spc="-1" strike="noStrike">
              <a:latin typeface="Arial"/>
            </a:endParaRPr>
          </a:p>
        </p:txBody>
      </p:sp>
      <p:pic>
        <p:nvPicPr>
          <p:cNvPr id="87" name="Immagine 4" descr=""/>
          <p:cNvPicPr/>
          <p:nvPr/>
        </p:nvPicPr>
        <p:blipFill>
          <a:blip r:embed="rId1"/>
          <a:stretch/>
        </p:blipFill>
        <p:spPr>
          <a:xfrm>
            <a:off x="8755200" y="0"/>
            <a:ext cx="3436560" cy="6857640"/>
          </a:xfrm>
          <a:prstGeom prst="rect">
            <a:avLst/>
          </a:prstGeom>
          <a:ln w="0">
            <a:noFill/>
          </a:ln>
        </p:spPr>
      </p:pic>
    </p:spTree>
  </p:cSld>
  <mc:AlternateContent>
    <mc:Choice Requires="p14">
      <p:transition p14:dur="100"/>
    </mc:Choice>
    <mc:Fallback>
      <p:transition/>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387000" y="105480"/>
            <a:ext cx="8115120" cy="878760"/>
          </a:xfrm>
          <a:prstGeom prst="rect">
            <a:avLst/>
          </a:prstGeom>
          <a:noFill/>
          <a:ln w="0">
            <a:noFill/>
          </a:ln>
        </p:spPr>
        <p:txBody>
          <a:bodyPr anchor="b">
            <a:normAutofit/>
          </a:bodyPr>
          <a:p>
            <a:pPr algn="ctr">
              <a:lnSpc>
                <a:spcPct val="90000"/>
              </a:lnSpc>
            </a:pPr>
            <a:r>
              <a:rPr b="0" lang="it-IT" sz="6000" spc="-1" strike="noStrike">
                <a:solidFill>
                  <a:srgbClr val="2e75b6"/>
                </a:solidFill>
                <a:latin typeface="Calibri Light"/>
              </a:rPr>
              <a:t>STORIA</a:t>
            </a:r>
            <a:endParaRPr b="0" lang="it-IT" sz="6000" spc="-1" strike="noStrike">
              <a:solidFill>
                <a:srgbClr val="000000"/>
              </a:solidFill>
              <a:latin typeface="Calibri"/>
            </a:endParaRPr>
          </a:p>
        </p:txBody>
      </p:sp>
      <p:sp>
        <p:nvSpPr>
          <p:cNvPr id="89" name="TextShape 2"/>
          <p:cNvSpPr txBox="1"/>
          <p:nvPr/>
        </p:nvSpPr>
        <p:spPr>
          <a:xfrm>
            <a:off x="298800" y="984600"/>
            <a:ext cx="8712720" cy="5442120"/>
          </a:xfrm>
          <a:prstGeom prst="rect">
            <a:avLst/>
          </a:prstGeom>
          <a:noFill/>
          <a:ln w="0">
            <a:noFill/>
          </a:ln>
        </p:spPr>
        <p:txBody>
          <a:bodyPr>
            <a:normAutofit fontScale="65000"/>
          </a:bodyPr>
          <a:p>
            <a:pPr marL="571680" indent="-571320">
              <a:lnSpc>
                <a:spcPct val="120000"/>
              </a:lnSpc>
              <a:spcBef>
                <a:spcPts val="1001"/>
              </a:spcBef>
              <a:buClr>
                <a:srgbClr val="1f4e79"/>
              </a:buClr>
              <a:buFont typeface="Wingdings" charset="2"/>
              <a:buChar char=""/>
            </a:pPr>
            <a:r>
              <a:rPr b="0" lang="it-IT" sz="5100" spc="-1" strike="noStrike">
                <a:solidFill>
                  <a:srgbClr val="1f4e79"/>
                </a:solidFill>
                <a:latin typeface="Calibri"/>
              </a:rPr>
              <a:t>ATTIVI DA MARZO 2018</a:t>
            </a:r>
            <a:endParaRPr b="0" lang="it-IT" sz="5100" spc="-1" strike="noStrike">
              <a:latin typeface="Arial"/>
            </a:endParaRPr>
          </a:p>
          <a:p>
            <a:pPr marL="720000" indent="-359640">
              <a:lnSpc>
                <a:spcPct val="120000"/>
              </a:lnSpc>
              <a:spcBef>
                <a:spcPts val="1001"/>
              </a:spcBef>
              <a:tabLst>
                <a:tab algn="l" pos="0"/>
              </a:tabLst>
            </a:pPr>
            <a:r>
              <a:rPr b="0" lang="it-IT" sz="3600" spc="-1" strike="noStrike">
                <a:solidFill>
                  <a:srgbClr val="2e75b6"/>
                </a:solidFill>
                <a:latin typeface="Calibri"/>
              </a:rPr>
              <a:t>SEDI:</a:t>
            </a:r>
            <a:endParaRPr b="0" lang="it-IT" sz="3600" spc="-1" strike="noStrike">
              <a:latin typeface="Arial"/>
            </a:endParaRPr>
          </a:p>
          <a:p>
            <a:pPr marL="720000" indent="-359640">
              <a:lnSpc>
                <a:spcPct val="120000"/>
              </a:lnSpc>
              <a:spcBef>
                <a:spcPts val="1001"/>
              </a:spcBef>
              <a:buClr>
                <a:srgbClr val="2e75b6"/>
              </a:buClr>
              <a:buFont typeface="Wingdings" charset="2"/>
              <a:buChar char=""/>
              <a:tabLst>
                <a:tab algn="l" pos="0"/>
              </a:tabLst>
            </a:pPr>
            <a:r>
              <a:rPr b="0" lang="it-IT" sz="3600" spc="-1" strike="noStrike">
                <a:solidFill>
                  <a:srgbClr val="2e75b6"/>
                </a:solidFill>
                <a:latin typeface="Calibri"/>
              </a:rPr>
              <a:t>Atri, via P. Baiocchi;</a:t>
            </a:r>
            <a:endParaRPr b="0" lang="it-IT" sz="3600" spc="-1" strike="noStrike">
              <a:latin typeface="Arial"/>
            </a:endParaRPr>
          </a:p>
          <a:p>
            <a:pPr marL="720000" indent="-359640">
              <a:lnSpc>
                <a:spcPct val="120000"/>
              </a:lnSpc>
              <a:spcBef>
                <a:spcPts val="1001"/>
              </a:spcBef>
              <a:buClr>
                <a:srgbClr val="2e75b6"/>
              </a:buClr>
              <a:buFont typeface="Wingdings" charset="2"/>
              <a:buChar char=""/>
              <a:tabLst>
                <a:tab algn="l" pos="0"/>
              </a:tabLst>
            </a:pPr>
            <a:r>
              <a:rPr b="0" lang="it-IT" sz="3600" spc="-1" strike="noStrike">
                <a:solidFill>
                  <a:srgbClr val="2e75b6"/>
                </a:solidFill>
                <a:latin typeface="Calibri"/>
              </a:rPr>
              <a:t>Pineto, l.go Fava</a:t>
            </a:r>
            <a:endParaRPr b="0" lang="it-IT" sz="3600" spc="-1" strike="noStrike">
              <a:latin typeface="Arial"/>
            </a:endParaRPr>
          </a:p>
          <a:p>
            <a:pPr marL="571680" indent="-571320">
              <a:lnSpc>
                <a:spcPct val="120000"/>
              </a:lnSpc>
              <a:spcBef>
                <a:spcPts val="1001"/>
              </a:spcBef>
              <a:buClr>
                <a:srgbClr val="1f4e79"/>
              </a:buClr>
              <a:buFont typeface="Wingdings" charset="2"/>
              <a:buChar char=""/>
              <a:tabLst>
                <a:tab algn="l" pos="0"/>
              </a:tabLst>
            </a:pPr>
            <a:r>
              <a:rPr b="0" lang="it-IT" sz="5100" spc="-1" strike="noStrike">
                <a:solidFill>
                  <a:srgbClr val="1f4e79"/>
                </a:solidFill>
                <a:latin typeface="Calibri"/>
              </a:rPr>
              <a:t>FORMAZIONE E SUPERVISIONE</a:t>
            </a:r>
            <a:endParaRPr b="0" lang="it-IT" sz="5100" spc="-1" strike="noStrike">
              <a:latin typeface="Arial"/>
            </a:endParaRPr>
          </a:p>
          <a:p>
            <a:pPr lvl="1" marL="1028880" indent="-571320">
              <a:lnSpc>
                <a:spcPct val="120000"/>
              </a:lnSpc>
              <a:spcBef>
                <a:spcPts val="499"/>
              </a:spcBef>
              <a:buClr>
                <a:srgbClr val="2e75b6"/>
              </a:buClr>
              <a:buFont typeface="Wingdings" charset="2"/>
              <a:buChar char=""/>
              <a:tabLst>
                <a:tab algn="l" pos="0"/>
              </a:tabLst>
            </a:pPr>
            <a:r>
              <a:rPr b="0" lang="it-IT" sz="3400" spc="-1" strike="noStrike">
                <a:solidFill>
                  <a:srgbClr val="2e75b6"/>
                </a:solidFill>
                <a:latin typeface="Calibri"/>
              </a:rPr>
              <a:t>CAM di Firenze </a:t>
            </a:r>
            <a:endParaRPr b="0" lang="it-IT" sz="3400" spc="-1" strike="noStrike">
              <a:latin typeface="Arial"/>
            </a:endParaRPr>
          </a:p>
          <a:p>
            <a:pPr lvl="1" marL="1028880" indent="-571320">
              <a:lnSpc>
                <a:spcPct val="120000"/>
              </a:lnSpc>
              <a:spcBef>
                <a:spcPts val="499"/>
              </a:spcBef>
              <a:buClr>
                <a:srgbClr val="2e75b6"/>
              </a:buClr>
              <a:buFont typeface="Wingdings" charset="2"/>
              <a:buChar char=""/>
              <a:tabLst>
                <a:tab algn="l" pos="0"/>
              </a:tabLst>
            </a:pPr>
            <a:r>
              <a:rPr b="0" lang="it-IT" sz="3400" spc="-1" strike="noStrike">
                <a:solidFill>
                  <a:srgbClr val="2e75b6"/>
                </a:solidFill>
                <a:latin typeface="Calibri"/>
              </a:rPr>
              <a:t>dott.ssa Alessandra Pauncz (rete WWP e RELIVE)</a:t>
            </a:r>
            <a:endParaRPr b="0" lang="it-IT" sz="3400" spc="-1" strike="noStrike">
              <a:latin typeface="Arial"/>
            </a:endParaRPr>
          </a:p>
          <a:p>
            <a:pPr marL="571680" indent="-571320">
              <a:lnSpc>
                <a:spcPct val="120000"/>
              </a:lnSpc>
              <a:spcBef>
                <a:spcPts val="1001"/>
              </a:spcBef>
              <a:buClr>
                <a:srgbClr val="1f4e79"/>
              </a:buClr>
              <a:buFont typeface="Wingdings" charset="2"/>
              <a:buChar char=""/>
              <a:tabLst>
                <a:tab algn="l" pos="0"/>
              </a:tabLst>
            </a:pPr>
            <a:r>
              <a:rPr b="0" lang="it-IT" sz="5100" spc="-1" strike="noStrike">
                <a:solidFill>
                  <a:srgbClr val="1f4e79"/>
                </a:solidFill>
                <a:latin typeface="Calibri"/>
              </a:rPr>
              <a:t>RESISTENZE CULTURALI</a:t>
            </a:r>
            <a:endParaRPr b="0" lang="it-IT" sz="5100" spc="-1" strike="noStrike">
              <a:latin typeface="Arial"/>
            </a:endParaRPr>
          </a:p>
          <a:p>
            <a:pPr>
              <a:lnSpc>
                <a:spcPct val="90000"/>
              </a:lnSpc>
              <a:spcBef>
                <a:spcPts val="1001"/>
              </a:spcBef>
              <a:tabLst>
                <a:tab algn="l" pos="0"/>
              </a:tabLst>
            </a:pPr>
            <a:endParaRPr b="0" lang="it-IT" sz="5100" spc="-1" strike="noStrike">
              <a:latin typeface="Arial"/>
            </a:endParaRPr>
          </a:p>
          <a:p>
            <a:pPr>
              <a:lnSpc>
                <a:spcPct val="90000"/>
              </a:lnSpc>
              <a:spcBef>
                <a:spcPts val="1001"/>
              </a:spcBef>
              <a:tabLst>
                <a:tab algn="l" pos="0"/>
              </a:tabLst>
            </a:pPr>
            <a:endParaRPr b="0" lang="it-IT" sz="5100" spc="-1" strike="noStrike">
              <a:latin typeface="Arial"/>
            </a:endParaRPr>
          </a:p>
        </p:txBody>
      </p:sp>
      <p:pic>
        <p:nvPicPr>
          <p:cNvPr id="90" name="Immagine 4" descr=""/>
          <p:cNvPicPr/>
          <p:nvPr/>
        </p:nvPicPr>
        <p:blipFill>
          <a:blip r:embed="rId1"/>
          <a:stretch/>
        </p:blipFill>
        <p:spPr>
          <a:xfrm>
            <a:off x="9012240" y="0"/>
            <a:ext cx="3179520" cy="6857640"/>
          </a:xfrm>
          <a:prstGeom prst="rect">
            <a:avLst/>
          </a:prstGeom>
          <a:ln w="0">
            <a:noFill/>
          </a:ln>
        </p:spPr>
      </p:pic>
    </p:spTree>
  </p:cSld>
  <mc:AlternateContent>
    <mc:Choice Requires="p14">
      <p:transition p14:dur="100"/>
    </mc:Choice>
    <mc:Fallback>
      <p:transition/>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extShape 1"/>
          <p:cNvSpPr txBox="1"/>
          <p:nvPr/>
        </p:nvSpPr>
        <p:spPr>
          <a:xfrm>
            <a:off x="175680" y="1538640"/>
            <a:ext cx="8835840" cy="2505600"/>
          </a:xfrm>
          <a:prstGeom prst="rect">
            <a:avLst/>
          </a:prstGeom>
          <a:noFill/>
          <a:ln w="0">
            <a:noFill/>
          </a:ln>
        </p:spPr>
        <p:txBody>
          <a:bodyPr anchor="b">
            <a:normAutofit/>
          </a:bodyPr>
          <a:p>
            <a:pPr algn="ctr">
              <a:lnSpc>
                <a:spcPct val="100000"/>
              </a:lnSpc>
              <a:spcBef>
                <a:spcPts val="1199"/>
              </a:spcBef>
            </a:pPr>
            <a:r>
              <a:rPr b="0" lang="it-IT" sz="2700" spc="-1" strike="noStrike">
                <a:solidFill>
                  <a:srgbClr val="2e75b6"/>
                </a:solidFill>
                <a:latin typeface="Calibri"/>
              </a:rPr>
              <a:t>Progetto “L’Elefante Bianco – Percorso di responsabilizzazione per autori di violenza”</a:t>
            </a:r>
            <a:br/>
            <a:r>
              <a:rPr b="0" lang="it-IT" sz="2200" spc="-1" strike="noStrike">
                <a:solidFill>
                  <a:srgbClr val="1f4e79"/>
                </a:solidFill>
                <a:latin typeface="Calibri"/>
              </a:rPr>
              <a:t>finanziato dalla Presidenza del Consiglio dei Ministri - Dipartimento per le Pari Opportunità (DPO) in esito all’Avviso pubblico per gli interventi previsti all’art. 26-bis del decreto legge n. 104 del 2020 volti alla promozione e al recupero degli uomini autori di violenza –</a:t>
            </a:r>
            <a:br/>
            <a:r>
              <a:rPr b="0" lang="it-IT" sz="2200" spc="-1" strike="noStrike">
                <a:solidFill>
                  <a:srgbClr val="1f4e79"/>
                </a:solidFill>
                <a:latin typeface="Calibri"/>
              </a:rPr>
              <a:t>Annualità 2020 CUP: C31B21013130001</a:t>
            </a:r>
            <a:endParaRPr b="0" lang="it-IT" sz="2200" spc="-1" strike="noStrike">
              <a:solidFill>
                <a:srgbClr val="000000"/>
              </a:solidFill>
              <a:latin typeface="Calibri"/>
            </a:endParaRPr>
          </a:p>
        </p:txBody>
      </p:sp>
      <p:sp>
        <p:nvSpPr>
          <p:cNvPr id="92" name="TextShape 2"/>
          <p:cNvSpPr txBox="1"/>
          <p:nvPr/>
        </p:nvSpPr>
        <p:spPr>
          <a:xfrm>
            <a:off x="561240" y="4044600"/>
            <a:ext cx="8765640" cy="2628720"/>
          </a:xfrm>
          <a:prstGeom prst="rect">
            <a:avLst/>
          </a:prstGeom>
          <a:noFill/>
          <a:ln w="0">
            <a:noFill/>
          </a:ln>
        </p:spPr>
        <p:txBody>
          <a:bodyPr>
            <a:noAutofit/>
          </a:bodyPr>
          <a:p>
            <a:pPr>
              <a:lnSpc>
                <a:spcPct val="100000"/>
              </a:lnSpc>
              <a:tabLst>
                <a:tab algn="l" pos="0"/>
              </a:tabLst>
            </a:pPr>
            <a:r>
              <a:rPr b="0" lang="it-IT" sz="2400" spc="-1" strike="noStrike">
                <a:solidFill>
                  <a:srgbClr val="2e75b6"/>
                </a:solidFill>
                <a:latin typeface="Calibri"/>
              </a:rPr>
              <a:t>POTENZIAMENTO DEL SERVIZIO:</a:t>
            </a:r>
            <a:endParaRPr b="0" lang="it-IT" sz="2400" spc="-1" strike="noStrike">
              <a:latin typeface="Arial"/>
            </a:endParaRPr>
          </a:p>
          <a:p>
            <a:pPr marL="343080" indent="-342720">
              <a:lnSpc>
                <a:spcPct val="100000"/>
              </a:lnSpc>
              <a:spcBef>
                <a:spcPts val="1199"/>
              </a:spcBef>
              <a:buClr>
                <a:srgbClr val="1f4e79"/>
              </a:buClr>
              <a:buFont typeface="Wingdings" charset="2"/>
              <a:buChar char=""/>
              <a:tabLst>
                <a:tab algn="l" pos="0"/>
              </a:tabLst>
            </a:pPr>
            <a:r>
              <a:rPr b="0" lang="it-IT" sz="2400" spc="-1" strike="noStrike">
                <a:solidFill>
                  <a:srgbClr val="1f4e79"/>
                </a:solidFill>
                <a:latin typeface="Calibri"/>
              </a:rPr>
              <a:t>ÈQUIPE </a:t>
            </a:r>
            <a:endParaRPr b="0" lang="it-IT" sz="2400" spc="-1" strike="noStrike">
              <a:latin typeface="Arial"/>
            </a:endParaRPr>
          </a:p>
          <a:p>
            <a:pPr marL="343080" indent="-342720">
              <a:lnSpc>
                <a:spcPct val="100000"/>
              </a:lnSpc>
              <a:spcBef>
                <a:spcPts val="1199"/>
              </a:spcBef>
              <a:buClr>
                <a:srgbClr val="1f4e79"/>
              </a:buClr>
              <a:buFont typeface="Wingdings" charset="2"/>
              <a:buChar char=""/>
              <a:tabLst>
                <a:tab algn="l" pos="0"/>
              </a:tabLst>
            </a:pPr>
            <a:r>
              <a:rPr b="0" lang="it-IT" sz="2400" spc="-1" strike="noStrike">
                <a:solidFill>
                  <a:srgbClr val="1f4e79"/>
                </a:solidFill>
                <a:latin typeface="Calibri"/>
              </a:rPr>
              <a:t>DUE NUOVE SEDI:</a:t>
            </a:r>
            <a:endParaRPr b="0" lang="it-IT" sz="2400" spc="-1" strike="noStrike">
              <a:latin typeface="Arial"/>
            </a:endParaRPr>
          </a:p>
          <a:p>
            <a:pPr marL="720000" indent="-359640">
              <a:lnSpc>
                <a:spcPct val="100000"/>
              </a:lnSpc>
              <a:spcBef>
                <a:spcPts val="1199"/>
              </a:spcBef>
              <a:buClr>
                <a:srgbClr val="2e75b6"/>
              </a:buClr>
              <a:buFont typeface="Wingdings" charset="2"/>
              <a:buChar char=""/>
              <a:tabLst>
                <a:tab algn="l" pos="0"/>
              </a:tabLst>
            </a:pPr>
            <a:r>
              <a:rPr b="0" lang="it-IT" sz="2400" spc="-1" strike="noStrike">
                <a:solidFill>
                  <a:srgbClr val="2e75b6"/>
                </a:solidFill>
                <a:latin typeface="Calibri"/>
              </a:rPr>
              <a:t>Teramo, p.za Garibaldi</a:t>
            </a:r>
            <a:endParaRPr b="0" lang="it-IT" sz="2400" spc="-1" strike="noStrike">
              <a:latin typeface="Arial"/>
            </a:endParaRPr>
          </a:p>
          <a:p>
            <a:pPr marL="720000" indent="-359640">
              <a:lnSpc>
                <a:spcPct val="100000"/>
              </a:lnSpc>
              <a:spcBef>
                <a:spcPts val="1199"/>
              </a:spcBef>
              <a:buClr>
                <a:srgbClr val="2e75b6"/>
              </a:buClr>
              <a:buFont typeface="Wingdings" charset="2"/>
              <a:buChar char=""/>
              <a:tabLst>
                <a:tab algn="l" pos="0"/>
              </a:tabLst>
            </a:pPr>
            <a:r>
              <a:rPr b="0" lang="it-IT" sz="2400" spc="-1" strike="noStrike">
                <a:solidFill>
                  <a:srgbClr val="2e75b6"/>
                </a:solidFill>
                <a:latin typeface="Calibri"/>
              </a:rPr>
              <a:t>Silvi, via Piave,n.9</a:t>
            </a:r>
            <a:endParaRPr b="0" lang="it-IT" sz="2400" spc="-1" strike="noStrike">
              <a:latin typeface="Arial"/>
            </a:endParaRPr>
          </a:p>
        </p:txBody>
      </p:sp>
      <p:pic>
        <p:nvPicPr>
          <p:cNvPr id="93" name="Immagine 4" descr=""/>
          <p:cNvPicPr/>
          <p:nvPr/>
        </p:nvPicPr>
        <p:blipFill>
          <a:blip r:embed="rId1"/>
          <a:stretch/>
        </p:blipFill>
        <p:spPr>
          <a:xfrm>
            <a:off x="9012240" y="0"/>
            <a:ext cx="3179520" cy="6857640"/>
          </a:xfrm>
          <a:prstGeom prst="rect">
            <a:avLst/>
          </a:prstGeom>
          <a:ln w="0">
            <a:noFill/>
          </a:ln>
        </p:spPr>
      </p:pic>
      <p:pic>
        <p:nvPicPr>
          <p:cNvPr id="94" name="Immagine 3" descr=""/>
          <p:cNvPicPr/>
          <p:nvPr/>
        </p:nvPicPr>
        <p:blipFill>
          <a:blip r:embed="rId2"/>
          <a:stretch/>
        </p:blipFill>
        <p:spPr>
          <a:xfrm>
            <a:off x="298800" y="-12240"/>
            <a:ext cx="4645080" cy="1471320"/>
          </a:xfrm>
          <a:prstGeom prst="rect">
            <a:avLst/>
          </a:prstGeom>
          <a:ln w="0">
            <a:noFill/>
          </a:ln>
        </p:spPr>
      </p:pic>
      <p:pic>
        <p:nvPicPr>
          <p:cNvPr id="95" name="Immagine 5" descr=""/>
          <p:cNvPicPr/>
          <p:nvPr/>
        </p:nvPicPr>
        <p:blipFill>
          <a:blip r:embed="rId3"/>
          <a:stretch/>
        </p:blipFill>
        <p:spPr>
          <a:xfrm>
            <a:off x="6157800" y="94680"/>
            <a:ext cx="2265120" cy="1443600"/>
          </a:xfrm>
          <a:prstGeom prst="rect">
            <a:avLst/>
          </a:prstGeom>
          <a:ln w="0">
            <a:noFill/>
          </a:ln>
        </p:spPr>
      </p:pic>
    </p:spTree>
  </p:cSld>
  <mc:AlternateContent>
    <mc:Choice Requires="p14">
      <p:transition p14:dur="100"/>
    </mc:Choice>
    <mc:Fallback>
      <p:transition/>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TextShape 1"/>
          <p:cNvSpPr txBox="1"/>
          <p:nvPr/>
        </p:nvSpPr>
        <p:spPr>
          <a:xfrm>
            <a:off x="404280" y="0"/>
            <a:ext cx="8115120" cy="738360"/>
          </a:xfrm>
          <a:prstGeom prst="rect">
            <a:avLst/>
          </a:prstGeom>
          <a:noFill/>
          <a:ln w="0">
            <a:noFill/>
          </a:ln>
        </p:spPr>
        <p:txBody>
          <a:bodyPr anchor="b">
            <a:normAutofit/>
          </a:bodyPr>
          <a:p>
            <a:pPr algn="ctr">
              <a:lnSpc>
                <a:spcPct val="90000"/>
              </a:lnSpc>
            </a:pPr>
            <a:r>
              <a:rPr b="0" lang="it-IT" sz="4400" spc="-1" strike="noStrike">
                <a:solidFill>
                  <a:srgbClr val="2e75b6"/>
                </a:solidFill>
                <a:latin typeface="Calibri Light"/>
              </a:rPr>
              <a:t>QUADRO NORMATIVO</a:t>
            </a:r>
            <a:endParaRPr b="0" lang="it-IT" sz="4400" spc="-1" strike="noStrike">
              <a:solidFill>
                <a:srgbClr val="000000"/>
              </a:solidFill>
              <a:latin typeface="Calibri"/>
            </a:endParaRPr>
          </a:p>
        </p:txBody>
      </p:sp>
      <p:sp>
        <p:nvSpPr>
          <p:cNvPr id="97" name="TextShape 2"/>
          <p:cNvSpPr txBox="1"/>
          <p:nvPr/>
        </p:nvSpPr>
        <p:spPr>
          <a:xfrm>
            <a:off x="434160" y="905760"/>
            <a:ext cx="8231400" cy="5758560"/>
          </a:xfrm>
          <a:prstGeom prst="rect">
            <a:avLst/>
          </a:prstGeom>
          <a:noFill/>
          <a:ln w="0">
            <a:noFill/>
          </a:ln>
        </p:spPr>
        <p:txBody>
          <a:bodyPr>
            <a:noAutofit/>
          </a:bodyPr>
          <a:p>
            <a:pPr>
              <a:lnSpc>
                <a:spcPct val="80000"/>
              </a:lnSpc>
              <a:spcBef>
                <a:spcPts val="1001"/>
              </a:spcBef>
              <a:tabLst>
                <a:tab algn="l" pos="0"/>
              </a:tabLst>
            </a:pPr>
            <a:r>
              <a:rPr b="0" lang="it-IT" sz="1300" spc="-1" strike="noStrike">
                <a:solidFill>
                  <a:srgbClr val="1f4e79"/>
                </a:solidFill>
                <a:latin typeface="Calibri"/>
              </a:rPr>
              <a:t>RIFERIMENTI INTERNAZIONALI:</a:t>
            </a:r>
            <a:endParaRPr b="0" lang="it-IT" sz="1300" spc="-1" strike="noStrike">
              <a:latin typeface="Arial"/>
            </a:endParaRPr>
          </a:p>
          <a:p>
            <a:pPr marL="571680" indent="-571320">
              <a:lnSpc>
                <a:spcPct val="80000"/>
              </a:lnSpc>
              <a:spcBef>
                <a:spcPts val="1001"/>
              </a:spcBef>
              <a:buClr>
                <a:srgbClr val="1f4e79"/>
              </a:buClr>
              <a:buFont typeface="Wingdings" charset="2"/>
              <a:buChar char=""/>
              <a:tabLst>
                <a:tab algn="l" pos="0"/>
              </a:tabLst>
            </a:pPr>
            <a:r>
              <a:rPr b="0" lang="it-IT" sz="1200" spc="-1" strike="noStrike">
                <a:solidFill>
                  <a:srgbClr val="1f4e79"/>
                </a:solidFill>
                <a:latin typeface="Calibri"/>
              </a:rPr>
              <a:t>Dichiarazione delle Nazioni Unite sulla violenza contro le donne del </a:t>
            </a:r>
            <a:r>
              <a:rPr b="1" lang="it-IT" sz="1200" spc="-1" strike="noStrike">
                <a:solidFill>
                  <a:srgbClr val="1f4e79"/>
                </a:solidFill>
                <a:latin typeface="Calibri"/>
              </a:rPr>
              <a:t>1993</a:t>
            </a:r>
            <a:r>
              <a:rPr b="0" lang="it-IT" sz="1200" spc="-1" strike="noStrike">
                <a:solidFill>
                  <a:srgbClr val="1f4e79"/>
                </a:solidFill>
                <a:latin typeface="Calibri"/>
              </a:rPr>
              <a:t>; </a:t>
            </a:r>
            <a:endParaRPr b="0" lang="it-IT" sz="1200" spc="-1" strike="noStrike">
              <a:latin typeface="Arial"/>
            </a:endParaRPr>
          </a:p>
          <a:p>
            <a:pPr marL="571680" indent="-571320">
              <a:lnSpc>
                <a:spcPct val="80000"/>
              </a:lnSpc>
              <a:spcBef>
                <a:spcPts val="1001"/>
              </a:spcBef>
              <a:buClr>
                <a:srgbClr val="1f4e79"/>
              </a:buClr>
              <a:buFont typeface="Wingdings" charset="2"/>
              <a:buChar char=""/>
              <a:tabLst>
                <a:tab algn="l" pos="0"/>
              </a:tabLst>
            </a:pPr>
            <a:r>
              <a:rPr b="0" lang="it-IT" sz="1200" spc="-1" strike="noStrike">
                <a:solidFill>
                  <a:srgbClr val="1f4e79"/>
                </a:solidFill>
                <a:latin typeface="Calibri"/>
              </a:rPr>
              <a:t>Raccomandazione Rec (</a:t>
            </a:r>
            <a:r>
              <a:rPr b="1" lang="it-IT" sz="1200" spc="-1" strike="noStrike">
                <a:solidFill>
                  <a:srgbClr val="1f4e79"/>
                </a:solidFill>
                <a:latin typeface="Calibri"/>
              </a:rPr>
              <a:t>2002</a:t>
            </a:r>
            <a:r>
              <a:rPr b="0" lang="it-IT" sz="1200" spc="-1" strike="noStrike">
                <a:solidFill>
                  <a:srgbClr val="1f4e79"/>
                </a:solidFill>
                <a:latin typeface="Calibri"/>
              </a:rPr>
              <a:t>) 5 del Comitato dei Ministri agli stati membri per la protezione delle donne contro la violenza, adottata il 30 aprile 2002, che prevede programmi d’intervento per gli autori di violenza raccomandando agli Stati Membri di:</a:t>
            </a:r>
            <a:endParaRPr b="0" lang="it-IT" sz="1200" spc="-1" strike="noStrike">
              <a:latin typeface="Arial"/>
            </a:endParaRPr>
          </a:p>
          <a:p>
            <a:pPr marL="571680" indent="-571320">
              <a:lnSpc>
                <a:spcPct val="80000"/>
              </a:lnSpc>
              <a:spcBef>
                <a:spcPts val="1001"/>
              </a:spcBef>
              <a:buClr>
                <a:srgbClr val="1f4e79"/>
              </a:buClr>
              <a:buFont typeface="Wingdings" charset="2"/>
              <a:buChar char=""/>
              <a:tabLst>
                <a:tab algn="l" pos="0"/>
              </a:tabLst>
            </a:pPr>
            <a:r>
              <a:rPr b="0" lang="it-IT" sz="1200" spc="-1" strike="noStrike">
                <a:solidFill>
                  <a:srgbClr val="1f4e79"/>
                </a:solidFill>
                <a:latin typeface="Calibri"/>
              </a:rPr>
              <a:t>Linea guida per lo sviluppo di standard per i programmi che operano con uomini perpetratori di violenza domestica (Daphne III Project </a:t>
            </a:r>
            <a:r>
              <a:rPr b="1" lang="it-IT" sz="1200" spc="-1" strike="noStrike">
                <a:solidFill>
                  <a:srgbClr val="1f4e79"/>
                </a:solidFill>
                <a:latin typeface="Calibri"/>
              </a:rPr>
              <a:t>2007-2013</a:t>
            </a:r>
            <a:r>
              <a:rPr b="0" lang="it-IT" sz="1200" spc="-1" strike="noStrike">
                <a:solidFill>
                  <a:srgbClr val="1f4e79"/>
                </a:solidFill>
                <a:latin typeface="Calibri"/>
              </a:rPr>
              <a:t>).  </a:t>
            </a:r>
            <a:endParaRPr b="0" lang="it-IT" sz="1200" spc="-1" strike="noStrike">
              <a:latin typeface="Arial"/>
            </a:endParaRPr>
          </a:p>
          <a:p>
            <a:pPr marL="571680" indent="-571320">
              <a:lnSpc>
                <a:spcPct val="80000"/>
              </a:lnSpc>
              <a:spcBef>
                <a:spcPts val="1001"/>
              </a:spcBef>
              <a:buClr>
                <a:srgbClr val="1f4e79"/>
              </a:buClr>
              <a:buFont typeface="Wingdings" charset="2"/>
              <a:buChar char=""/>
              <a:tabLst>
                <a:tab algn="l" pos="0"/>
              </a:tabLst>
            </a:pPr>
            <a:r>
              <a:rPr b="0" lang="it-IT" sz="1200" spc="-1" strike="noStrike">
                <a:solidFill>
                  <a:srgbClr val="1f4e79"/>
                </a:solidFill>
                <a:latin typeface="Calibri"/>
              </a:rPr>
              <a:t>La Convenzione del Consiglio d’Europa sulla prevenzione e la lotta contro la violenza sulle donne e la violenza domestica, altrimenti detta Convenzione di Istanbul del 11 maggio 2011, ratificata dal Parlamento italiano il 27 giugno </a:t>
            </a:r>
            <a:r>
              <a:rPr b="1" lang="it-IT" sz="1200" spc="-1" strike="noStrike">
                <a:solidFill>
                  <a:srgbClr val="1f4e79"/>
                </a:solidFill>
                <a:latin typeface="Calibri"/>
              </a:rPr>
              <a:t>2013</a:t>
            </a:r>
            <a:r>
              <a:rPr b="0" lang="it-IT" sz="1200" spc="-1" strike="noStrike">
                <a:solidFill>
                  <a:srgbClr val="1f4e79"/>
                </a:solidFill>
                <a:latin typeface="Calibri"/>
              </a:rPr>
              <a:t>; </a:t>
            </a:r>
            <a:endParaRPr b="0" lang="it-IT" sz="1200" spc="-1" strike="noStrike">
              <a:latin typeface="Arial"/>
            </a:endParaRPr>
          </a:p>
          <a:p>
            <a:pPr>
              <a:lnSpc>
                <a:spcPct val="80000"/>
              </a:lnSpc>
              <a:spcBef>
                <a:spcPts val="1001"/>
              </a:spcBef>
              <a:tabLst>
                <a:tab algn="l" pos="0"/>
              </a:tabLst>
            </a:pPr>
            <a:r>
              <a:rPr b="0" lang="it-IT" sz="1300" spc="-1" strike="noStrike">
                <a:solidFill>
                  <a:srgbClr val="1f4e79"/>
                </a:solidFill>
                <a:latin typeface="Calibri"/>
              </a:rPr>
              <a:t>LEGGI NAZIONALI:</a:t>
            </a:r>
            <a:endParaRPr b="0" lang="it-IT" sz="1300" spc="-1" strike="noStrike">
              <a:latin typeface="Arial"/>
            </a:endParaRPr>
          </a:p>
          <a:p>
            <a:pPr marL="571680" indent="-571320">
              <a:lnSpc>
                <a:spcPct val="80000"/>
              </a:lnSpc>
              <a:spcBef>
                <a:spcPts val="1001"/>
              </a:spcBef>
              <a:buClr>
                <a:srgbClr val="1f4e79"/>
              </a:buClr>
              <a:buFont typeface="Wingdings" charset="2"/>
              <a:buChar char=""/>
              <a:tabLst>
                <a:tab algn="l" pos="0"/>
              </a:tabLst>
            </a:pPr>
            <a:r>
              <a:rPr b="0" lang="it-IT" sz="1300" spc="-1" strike="noStrike">
                <a:solidFill>
                  <a:srgbClr val="1f4e79"/>
                </a:solidFill>
                <a:latin typeface="Calibri"/>
              </a:rPr>
              <a:t>L. 23 aprile </a:t>
            </a:r>
            <a:r>
              <a:rPr b="1" lang="it-IT" sz="1300" spc="-1" strike="noStrike">
                <a:solidFill>
                  <a:srgbClr val="1f4e79"/>
                </a:solidFill>
                <a:latin typeface="Calibri"/>
              </a:rPr>
              <a:t>2009</a:t>
            </a:r>
            <a:r>
              <a:rPr b="0" lang="it-IT" sz="1300" spc="-1" strike="noStrike">
                <a:solidFill>
                  <a:srgbClr val="1f4e79"/>
                </a:solidFill>
                <a:latin typeface="Calibri"/>
              </a:rPr>
              <a:t>, n. 38, Misure urgenti in materia di sicurezza pubblica e di contrasto alla violenza sessuale, nonche’ in tema di atti persecutori</a:t>
            </a:r>
            <a:endParaRPr b="0" lang="it-IT" sz="1300" spc="-1" strike="noStrike">
              <a:latin typeface="Arial"/>
            </a:endParaRPr>
          </a:p>
          <a:p>
            <a:pPr marL="571680" indent="-571320">
              <a:lnSpc>
                <a:spcPct val="80000"/>
              </a:lnSpc>
              <a:spcBef>
                <a:spcPts val="1001"/>
              </a:spcBef>
              <a:buClr>
                <a:srgbClr val="1f4e79"/>
              </a:buClr>
              <a:buFont typeface="Wingdings" charset="2"/>
              <a:buChar char=""/>
              <a:tabLst>
                <a:tab algn="l" pos="0"/>
              </a:tabLst>
            </a:pPr>
            <a:r>
              <a:rPr b="0" lang="it-IT" sz="1300" spc="-1" strike="noStrike">
                <a:solidFill>
                  <a:srgbClr val="1f4e79"/>
                </a:solidFill>
                <a:latin typeface="Calibri"/>
              </a:rPr>
              <a:t>Legge 15 ottobre </a:t>
            </a:r>
            <a:r>
              <a:rPr b="1" lang="it-IT" sz="1300" spc="-1" strike="noStrike">
                <a:solidFill>
                  <a:srgbClr val="1f4e79"/>
                </a:solidFill>
                <a:latin typeface="Calibri"/>
              </a:rPr>
              <a:t>2013</a:t>
            </a:r>
            <a:r>
              <a:rPr b="0" lang="it-IT" sz="1300" spc="-1" strike="noStrike">
                <a:solidFill>
                  <a:srgbClr val="1f4e79"/>
                </a:solidFill>
                <a:latin typeface="Calibri"/>
              </a:rPr>
              <a:t>, n. 119 (in G.U. n. 242 del 15 ottobre 2013, in vigore dal 16 ottobre 2013) - Conversione in legge, con modificazioni, del decreto-legge 14 agosto 2013, n. 93, recante Disposizioni urgenti in materia di sicurezza e per il contrasto della violenza di genere, nonché in tema di protezione civile e di commissariamento delle province; </a:t>
            </a:r>
            <a:endParaRPr b="0" lang="it-IT" sz="1300" spc="-1" strike="noStrike">
              <a:latin typeface="Arial"/>
            </a:endParaRPr>
          </a:p>
          <a:p>
            <a:pPr marL="571680" indent="-571320">
              <a:lnSpc>
                <a:spcPct val="80000"/>
              </a:lnSpc>
              <a:spcBef>
                <a:spcPts val="1001"/>
              </a:spcBef>
              <a:buClr>
                <a:srgbClr val="1f4e79"/>
              </a:buClr>
              <a:buFont typeface="Wingdings" charset="2"/>
              <a:buChar char=""/>
              <a:tabLst>
                <a:tab algn="l" pos="0"/>
              </a:tabLst>
            </a:pPr>
            <a:r>
              <a:rPr b="0" lang="it-IT" sz="1300" spc="-1" strike="noStrike">
                <a:solidFill>
                  <a:srgbClr val="1f4e79"/>
                </a:solidFill>
                <a:latin typeface="Calibri"/>
              </a:rPr>
              <a:t>Legge 19 luglio </a:t>
            </a:r>
            <a:r>
              <a:rPr b="1" lang="it-IT" sz="1300" spc="-1" strike="noStrike">
                <a:solidFill>
                  <a:srgbClr val="1f4e79"/>
                </a:solidFill>
                <a:latin typeface="Calibri"/>
              </a:rPr>
              <a:t>2019</a:t>
            </a:r>
            <a:r>
              <a:rPr b="0" lang="it-IT" sz="1300" spc="-1" strike="noStrike">
                <a:solidFill>
                  <a:srgbClr val="1f4e79"/>
                </a:solidFill>
                <a:latin typeface="Calibri"/>
              </a:rPr>
              <a:t>, n. 69,  “Modifiche al codice penale, al codice di procedura penale e altre disposizioni in materia di tutela delle vittime di violenza domestica e di genere”, cosiddetta CODICE ROSSO.</a:t>
            </a:r>
            <a:endParaRPr b="0" lang="it-IT" sz="1300" spc="-1" strike="noStrike">
              <a:latin typeface="Arial"/>
            </a:endParaRPr>
          </a:p>
          <a:p>
            <a:pPr marL="571680" indent="-571320">
              <a:lnSpc>
                <a:spcPct val="80000"/>
              </a:lnSpc>
              <a:spcBef>
                <a:spcPts val="1001"/>
              </a:spcBef>
              <a:buClr>
                <a:srgbClr val="1f4e79"/>
              </a:buClr>
              <a:buFont typeface="Wingdings" charset="2"/>
              <a:buChar char=""/>
              <a:tabLst>
                <a:tab algn="l" pos="0"/>
              </a:tabLst>
            </a:pPr>
            <a:r>
              <a:rPr b="0" lang="it-IT" sz="1300" spc="-1" strike="noStrike">
                <a:solidFill>
                  <a:srgbClr val="1f4e79"/>
                </a:solidFill>
                <a:latin typeface="Calibri"/>
              </a:rPr>
              <a:t>Le norme del codice penale che delineano le condotte costituenti reato in danno della famiglia e della persona.</a:t>
            </a:r>
            <a:endParaRPr b="0" lang="it-IT" sz="1300" spc="-1" strike="noStrike">
              <a:latin typeface="Arial"/>
            </a:endParaRPr>
          </a:p>
          <a:p>
            <a:pPr algn="ctr">
              <a:lnSpc>
                <a:spcPct val="80000"/>
              </a:lnSpc>
              <a:spcBef>
                <a:spcPts val="3600"/>
              </a:spcBef>
              <a:tabLst>
                <a:tab algn="l" pos="0"/>
              </a:tabLst>
            </a:pPr>
            <a:r>
              <a:rPr b="0" lang="it-IT" sz="2400" spc="-1" strike="noStrike">
                <a:solidFill>
                  <a:srgbClr val="1f4e79"/>
                </a:solidFill>
                <a:latin typeface="Calibri"/>
              </a:rPr>
              <a:t>DEFINIZIONE DI VIOLENZA OGGETTIVA</a:t>
            </a:r>
            <a:endParaRPr b="0" lang="it-IT" sz="2400" spc="-1" strike="noStrike">
              <a:latin typeface="Arial"/>
            </a:endParaRPr>
          </a:p>
          <a:p>
            <a:pPr algn="ctr">
              <a:lnSpc>
                <a:spcPct val="80000"/>
              </a:lnSpc>
              <a:spcBef>
                <a:spcPts val="3600"/>
              </a:spcBef>
              <a:tabLst>
                <a:tab algn="l" pos="0"/>
              </a:tabLst>
            </a:pPr>
            <a:r>
              <a:rPr b="0" lang="it-IT" sz="2400" spc="-1" strike="noStrike">
                <a:solidFill>
                  <a:srgbClr val="1f4e79"/>
                </a:solidFill>
                <a:latin typeface="Calibri"/>
              </a:rPr>
              <a:t>DEFINIZIONE DI VIOLENZA SOGGETTIVA</a:t>
            </a:r>
            <a:endParaRPr b="0" lang="it-IT" sz="2400" spc="-1" strike="noStrike">
              <a:latin typeface="Arial"/>
            </a:endParaRPr>
          </a:p>
          <a:p>
            <a:pPr>
              <a:lnSpc>
                <a:spcPct val="80000"/>
              </a:lnSpc>
              <a:spcBef>
                <a:spcPts val="1001"/>
              </a:spcBef>
              <a:tabLst>
                <a:tab algn="l" pos="0"/>
              </a:tabLst>
            </a:pPr>
            <a:endParaRPr b="0" lang="it-IT" sz="2400" spc="-1" strike="noStrike">
              <a:latin typeface="Arial"/>
            </a:endParaRPr>
          </a:p>
          <a:p>
            <a:pPr>
              <a:lnSpc>
                <a:spcPct val="90000"/>
              </a:lnSpc>
              <a:spcBef>
                <a:spcPts val="1001"/>
              </a:spcBef>
              <a:tabLst>
                <a:tab algn="l" pos="0"/>
              </a:tabLst>
            </a:pPr>
            <a:endParaRPr b="0" lang="it-IT" sz="2400" spc="-1" strike="noStrike">
              <a:latin typeface="Arial"/>
            </a:endParaRPr>
          </a:p>
        </p:txBody>
      </p:sp>
      <p:pic>
        <p:nvPicPr>
          <p:cNvPr id="98" name="Immagine 4" descr=""/>
          <p:cNvPicPr/>
          <p:nvPr/>
        </p:nvPicPr>
        <p:blipFill>
          <a:blip r:embed="rId1"/>
          <a:stretch/>
        </p:blipFill>
        <p:spPr>
          <a:xfrm>
            <a:off x="8755200" y="0"/>
            <a:ext cx="3436560" cy="6857640"/>
          </a:xfrm>
          <a:prstGeom prst="rect">
            <a:avLst/>
          </a:prstGeom>
          <a:ln w="0">
            <a:noFill/>
          </a:ln>
        </p:spPr>
      </p:pic>
      <p:sp>
        <p:nvSpPr>
          <p:cNvPr id="99" name="CustomShape 3"/>
          <p:cNvSpPr/>
          <p:nvPr/>
        </p:nvSpPr>
        <p:spPr>
          <a:xfrm flipV="1" rot="5400000">
            <a:off x="4112280" y="5818320"/>
            <a:ext cx="426240" cy="298440"/>
          </a:xfrm>
          <a:prstGeom prst="rightArrow">
            <a:avLst>
              <a:gd name="adj1" fmla="val 50000"/>
              <a:gd name="adj2" fmla="val 50000"/>
            </a:avLst>
          </a:prstGeom>
          <a:solidFill>
            <a:srgbClr val="5b9bd5"/>
          </a:solidFill>
          <a:ln>
            <a:solidFill>
              <a:srgbClr val="43729d"/>
            </a:solidFill>
          </a:ln>
        </p:spPr>
        <p:style>
          <a:lnRef idx="2">
            <a:schemeClr val="accent1">
              <a:shade val="50000"/>
            </a:schemeClr>
          </a:lnRef>
          <a:fillRef idx="1">
            <a:schemeClr val="accent1"/>
          </a:fillRef>
          <a:effectRef idx="0">
            <a:schemeClr val="accent1"/>
          </a:effectRef>
          <a:fontRef idx="minor"/>
        </p:style>
      </p:sp>
    </p:spTree>
  </p:cSld>
  <mc:AlternateContent>
    <mc:Choice Requires="p14">
      <p:transition p14:dur="100"/>
    </mc:Choice>
    <mc:Fallback>
      <p:transition/>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430920" y="421920"/>
            <a:ext cx="8115120" cy="1054800"/>
          </a:xfrm>
          <a:prstGeom prst="rect">
            <a:avLst/>
          </a:prstGeom>
          <a:noFill/>
          <a:ln w="0">
            <a:noFill/>
          </a:ln>
        </p:spPr>
        <p:txBody>
          <a:bodyPr anchor="b">
            <a:normAutofit/>
          </a:bodyPr>
          <a:p>
            <a:pPr algn="ctr">
              <a:lnSpc>
                <a:spcPct val="90000"/>
              </a:lnSpc>
            </a:pPr>
            <a:r>
              <a:rPr b="0" lang="it-IT" sz="6000" spc="-1" strike="noStrike">
                <a:solidFill>
                  <a:srgbClr val="2e75b6"/>
                </a:solidFill>
                <a:latin typeface="Calibri Light"/>
              </a:rPr>
              <a:t>PROTOCOLLI D’INTESA</a:t>
            </a:r>
            <a:endParaRPr b="0" lang="it-IT" sz="6000" spc="-1" strike="noStrike">
              <a:solidFill>
                <a:srgbClr val="000000"/>
              </a:solidFill>
              <a:latin typeface="Calibri"/>
            </a:endParaRPr>
          </a:p>
        </p:txBody>
      </p:sp>
      <p:sp>
        <p:nvSpPr>
          <p:cNvPr id="101" name="TextShape 2"/>
          <p:cNvSpPr txBox="1"/>
          <p:nvPr/>
        </p:nvSpPr>
        <p:spPr>
          <a:xfrm>
            <a:off x="694440" y="1908000"/>
            <a:ext cx="8060040" cy="4545360"/>
          </a:xfrm>
          <a:prstGeom prst="rect">
            <a:avLst/>
          </a:prstGeom>
          <a:noFill/>
          <a:ln w="0">
            <a:noFill/>
          </a:ln>
        </p:spPr>
        <p:txBody>
          <a:bodyPr>
            <a:normAutofit/>
          </a:bodyPr>
          <a:p>
            <a:pPr marL="571680" indent="-571320">
              <a:lnSpc>
                <a:spcPct val="90000"/>
              </a:lnSpc>
              <a:spcBef>
                <a:spcPts val="1001"/>
              </a:spcBef>
              <a:buClr>
                <a:srgbClr val="1f4e79"/>
              </a:buClr>
              <a:buFont typeface="Arial"/>
              <a:buChar char="-"/>
            </a:pPr>
            <a:r>
              <a:rPr b="0" lang="it-IT" sz="4800" spc="-1" strike="noStrike">
                <a:solidFill>
                  <a:srgbClr val="1f4e79"/>
                </a:solidFill>
                <a:latin typeface="Calibri"/>
              </a:rPr>
              <a:t>Questura di Teramo;</a:t>
            </a:r>
            <a:endParaRPr b="0" lang="it-IT" sz="4800" spc="-1" strike="noStrike">
              <a:latin typeface="Arial"/>
            </a:endParaRPr>
          </a:p>
          <a:p>
            <a:pPr marL="571680" indent="-571320">
              <a:lnSpc>
                <a:spcPct val="90000"/>
              </a:lnSpc>
              <a:spcBef>
                <a:spcPts val="1001"/>
              </a:spcBef>
              <a:buClr>
                <a:srgbClr val="1f4e79"/>
              </a:buClr>
              <a:buFont typeface="Arial"/>
              <a:buChar char="-"/>
            </a:pPr>
            <a:r>
              <a:rPr b="0" lang="it-IT" sz="4800" spc="-1" strike="noStrike">
                <a:solidFill>
                  <a:srgbClr val="1f4e79"/>
                </a:solidFill>
                <a:latin typeface="Calibri"/>
              </a:rPr>
              <a:t>Prefettura di Teramo;</a:t>
            </a:r>
            <a:endParaRPr b="0" lang="it-IT" sz="4800" spc="-1" strike="noStrike">
              <a:latin typeface="Arial"/>
            </a:endParaRPr>
          </a:p>
          <a:p>
            <a:pPr marL="571680" indent="-571320">
              <a:lnSpc>
                <a:spcPct val="90000"/>
              </a:lnSpc>
              <a:spcBef>
                <a:spcPts val="1001"/>
              </a:spcBef>
              <a:buClr>
                <a:srgbClr val="1f4e79"/>
              </a:buClr>
              <a:buFont typeface="Arial"/>
              <a:buChar char="-"/>
            </a:pPr>
            <a:r>
              <a:rPr b="0" lang="it-IT" sz="4800" spc="-1" strike="noStrike">
                <a:solidFill>
                  <a:srgbClr val="1f4e79"/>
                </a:solidFill>
                <a:latin typeface="Calibri"/>
              </a:rPr>
              <a:t>Casa Circondariale di Castrogno;</a:t>
            </a:r>
            <a:endParaRPr b="0" lang="it-IT" sz="4800" spc="-1" strike="noStrike">
              <a:latin typeface="Arial"/>
            </a:endParaRPr>
          </a:p>
          <a:p>
            <a:pPr marL="571680" indent="-571320">
              <a:lnSpc>
                <a:spcPct val="90000"/>
              </a:lnSpc>
              <a:spcBef>
                <a:spcPts val="1001"/>
              </a:spcBef>
              <a:buClr>
                <a:srgbClr val="1f4e79"/>
              </a:buClr>
              <a:buFont typeface="Arial"/>
              <a:buChar char="-"/>
            </a:pPr>
            <a:r>
              <a:rPr b="0" lang="it-IT" sz="4800" spc="-1" strike="noStrike">
                <a:solidFill>
                  <a:srgbClr val="1f4e79"/>
                </a:solidFill>
                <a:latin typeface="Calibri"/>
              </a:rPr>
              <a:t>U.L.E.P.E. di Teramo.</a:t>
            </a:r>
            <a:endParaRPr b="0" lang="it-IT" sz="4800" spc="-1" strike="noStrike">
              <a:latin typeface="Arial"/>
            </a:endParaRPr>
          </a:p>
        </p:txBody>
      </p:sp>
      <p:pic>
        <p:nvPicPr>
          <p:cNvPr id="102" name="Immagine 4" descr=""/>
          <p:cNvPicPr/>
          <p:nvPr/>
        </p:nvPicPr>
        <p:blipFill>
          <a:blip r:embed="rId1"/>
          <a:stretch/>
        </p:blipFill>
        <p:spPr>
          <a:xfrm>
            <a:off x="8755200" y="0"/>
            <a:ext cx="3436560" cy="6857640"/>
          </a:xfrm>
          <a:prstGeom prst="rect">
            <a:avLst/>
          </a:prstGeom>
          <a:ln w="0">
            <a:noFill/>
          </a:ln>
        </p:spPr>
      </p:pic>
    </p:spTree>
  </p:cSld>
  <mc:AlternateContent>
    <mc:Choice Requires="p14">
      <p:transition p14:dur="100"/>
    </mc:Choice>
    <mc:Fallback>
      <p:transition/>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351720" y="87840"/>
            <a:ext cx="8115120" cy="764640"/>
          </a:xfrm>
          <a:prstGeom prst="rect">
            <a:avLst/>
          </a:prstGeom>
          <a:noFill/>
          <a:ln w="0">
            <a:noFill/>
          </a:ln>
        </p:spPr>
        <p:txBody>
          <a:bodyPr anchor="b">
            <a:normAutofit/>
          </a:bodyPr>
          <a:p>
            <a:pPr algn="ctr">
              <a:lnSpc>
                <a:spcPct val="90000"/>
              </a:lnSpc>
            </a:pPr>
            <a:r>
              <a:rPr b="0" lang="it-IT" sz="5400" spc="-1" strike="noStrike">
                <a:solidFill>
                  <a:srgbClr val="2e75b6"/>
                </a:solidFill>
                <a:latin typeface="Calibri Light"/>
              </a:rPr>
              <a:t>TIPOLOGIA DI UTENZA</a:t>
            </a:r>
            <a:endParaRPr b="0" lang="it-IT" sz="5400" spc="-1" strike="noStrike">
              <a:solidFill>
                <a:srgbClr val="000000"/>
              </a:solidFill>
              <a:latin typeface="Calibri"/>
            </a:endParaRPr>
          </a:p>
        </p:txBody>
      </p:sp>
      <p:sp>
        <p:nvSpPr>
          <p:cNvPr id="104" name="TextShape 2"/>
          <p:cNvSpPr txBox="1"/>
          <p:nvPr/>
        </p:nvSpPr>
        <p:spPr>
          <a:xfrm>
            <a:off x="421920" y="852840"/>
            <a:ext cx="8332560" cy="5873040"/>
          </a:xfrm>
          <a:prstGeom prst="rect">
            <a:avLst/>
          </a:prstGeom>
          <a:noFill/>
          <a:ln w="0">
            <a:noFill/>
          </a:ln>
        </p:spPr>
        <p:txBody>
          <a:bodyPr anchor="ctr">
            <a:normAutofit fontScale="6000"/>
          </a:bodyPr>
          <a:p>
            <a:pPr marL="571680" indent="-571320">
              <a:lnSpc>
                <a:spcPct val="90000"/>
              </a:lnSpc>
              <a:spcBef>
                <a:spcPts val="1001"/>
              </a:spcBef>
              <a:buClr>
                <a:srgbClr val="1f4e79"/>
              </a:buClr>
              <a:buFont typeface="Wingdings" charset="2"/>
              <a:buChar char=""/>
            </a:pPr>
            <a:r>
              <a:rPr b="0" lang="it-IT" sz="12300" spc="-1" strike="noStrike">
                <a:solidFill>
                  <a:srgbClr val="1f4e79"/>
                </a:solidFill>
                <a:latin typeface="Calibri"/>
              </a:rPr>
              <a:t>Autori di violenza volontari</a:t>
            </a:r>
            <a:endParaRPr b="0" lang="it-IT" sz="12300" spc="-1" strike="noStrike">
              <a:latin typeface="Arial"/>
            </a:endParaRPr>
          </a:p>
          <a:p>
            <a:pPr lvl="1" marL="720000" indent="-359640">
              <a:lnSpc>
                <a:spcPct val="120000"/>
              </a:lnSpc>
              <a:buClr>
                <a:srgbClr val="2e75b6"/>
              </a:buClr>
              <a:buFont typeface="Wingdings" charset="2"/>
              <a:buChar char=""/>
            </a:pPr>
            <a:r>
              <a:rPr b="0" lang="it-IT" sz="6200" spc="-1" strike="noStrike">
                <a:solidFill>
                  <a:srgbClr val="2e75b6"/>
                </a:solidFill>
                <a:latin typeface="Calibri"/>
              </a:rPr>
              <a:t>Servizi sociali e tutti i soggetti facenti parte della rete (Forze dell’Ordine, ASL, ASP2 di Teramo, consultori, servizi per le tossicodipendenze).</a:t>
            </a:r>
            <a:endParaRPr b="0" lang="it-IT" sz="6200" spc="-1" strike="noStrike">
              <a:latin typeface="Arial"/>
            </a:endParaRPr>
          </a:p>
          <a:p>
            <a:pPr>
              <a:lnSpc>
                <a:spcPct val="120000"/>
              </a:lnSpc>
              <a:spcBef>
                <a:spcPts val="601"/>
              </a:spcBef>
              <a:tabLst>
                <a:tab algn="l" pos="0"/>
              </a:tabLst>
            </a:pPr>
            <a:r>
              <a:rPr b="0" lang="it-IT" sz="6200" spc="-1" strike="noStrike">
                <a:solidFill>
                  <a:srgbClr val="2e75b6"/>
                </a:solidFill>
                <a:latin typeface="Calibri"/>
              </a:rPr>
              <a:t>Le Forze dell’Ordine possono suggerirlo anche in fasi di indagini, o con un provvedimento amministrativo, quale l’ammonimento.</a:t>
            </a:r>
            <a:endParaRPr b="0" lang="it-IT" sz="6200" spc="-1" strike="noStrike">
              <a:latin typeface="Arial"/>
            </a:endParaRPr>
          </a:p>
          <a:p>
            <a:pPr lvl="2" marL="720000" indent="-359640">
              <a:lnSpc>
                <a:spcPct val="120000"/>
              </a:lnSpc>
              <a:spcBef>
                <a:spcPts val="601"/>
              </a:spcBef>
              <a:buClr>
                <a:srgbClr val="2e75b6"/>
              </a:buClr>
              <a:buFont typeface="Wingdings" charset="2"/>
              <a:buChar char=""/>
              <a:tabLst>
                <a:tab algn="l" pos="0"/>
              </a:tabLst>
            </a:pPr>
            <a:r>
              <a:rPr b="0" lang="it-IT" sz="6200" spc="-1" strike="noStrike">
                <a:solidFill>
                  <a:srgbClr val="2e75b6"/>
                </a:solidFill>
                <a:latin typeface="Calibri"/>
              </a:rPr>
              <a:t>Tramite la partner; </a:t>
            </a:r>
            <a:endParaRPr b="0" lang="it-IT" sz="6200" spc="-1" strike="noStrike">
              <a:latin typeface="Arial"/>
            </a:endParaRPr>
          </a:p>
          <a:p>
            <a:pPr lvl="2" marL="720000" indent="-359640">
              <a:lnSpc>
                <a:spcPct val="120000"/>
              </a:lnSpc>
              <a:buClr>
                <a:srgbClr val="2e75b6"/>
              </a:buClr>
              <a:buFont typeface="Wingdings" charset="2"/>
              <a:buChar char=""/>
              <a:tabLst>
                <a:tab algn="l" pos="0"/>
              </a:tabLst>
            </a:pPr>
            <a:r>
              <a:rPr b="0" lang="it-IT" sz="6200" spc="-1" strike="noStrike">
                <a:solidFill>
                  <a:srgbClr val="2e75b6"/>
                </a:solidFill>
                <a:latin typeface="Calibri"/>
              </a:rPr>
              <a:t>Social; </a:t>
            </a:r>
            <a:endParaRPr b="0" lang="it-IT" sz="6200" spc="-1" strike="noStrike">
              <a:latin typeface="Arial"/>
            </a:endParaRPr>
          </a:p>
          <a:p>
            <a:pPr lvl="2" marL="720000" indent="-359640">
              <a:lnSpc>
                <a:spcPct val="120000"/>
              </a:lnSpc>
              <a:buClr>
                <a:srgbClr val="2e75b6"/>
              </a:buClr>
              <a:buFont typeface="Wingdings" charset="2"/>
              <a:buChar char=""/>
              <a:tabLst>
                <a:tab algn="l" pos="0"/>
              </a:tabLst>
            </a:pPr>
            <a:r>
              <a:rPr b="0" lang="it-IT" sz="6200" spc="-1" strike="noStrike">
                <a:solidFill>
                  <a:srgbClr val="2e75b6"/>
                </a:solidFill>
                <a:latin typeface="Calibri"/>
              </a:rPr>
              <a:t>Passaparola di utenti e conoscenti.</a:t>
            </a:r>
            <a:endParaRPr b="0" lang="it-IT" sz="6200" spc="-1" strike="noStrike">
              <a:latin typeface="Arial"/>
            </a:endParaRPr>
          </a:p>
          <a:p>
            <a:pPr marL="571680" indent="-571320">
              <a:lnSpc>
                <a:spcPct val="120000"/>
              </a:lnSpc>
              <a:spcBef>
                <a:spcPts val="1199"/>
              </a:spcBef>
              <a:buClr>
                <a:srgbClr val="1f4e79"/>
              </a:buClr>
              <a:buFont typeface="Wingdings" charset="2"/>
              <a:buChar char=""/>
              <a:tabLst>
                <a:tab algn="l" pos="0"/>
              </a:tabLst>
            </a:pPr>
            <a:r>
              <a:rPr b="0" lang="it-IT" sz="11100" spc="-1" strike="noStrike">
                <a:solidFill>
                  <a:srgbClr val="1f4e79"/>
                </a:solidFill>
                <a:latin typeface="Calibri"/>
              </a:rPr>
              <a:t>Autori di violenza obbligati</a:t>
            </a:r>
            <a:endParaRPr b="0" lang="it-IT" sz="11100" spc="-1" strike="noStrike">
              <a:latin typeface="Arial"/>
            </a:endParaRPr>
          </a:p>
          <a:p>
            <a:pPr marL="720000" indent="-359640">
              <a:lnSpc>
                <a:spcPct val="120000"/>
              </a:lnSpc>
              <a:spcBef>
                <a:spcPts val="1199"/>
              </a:spcBef>
              <a:buClr>
                <a:srgbClr val="2e75b6"/>
              </a:buClr>
              <a:buFont typeface="Wingdings" charset="2"/>
              <a:buChar char=""/>
              <a:tabLst>
                <a:tab algn="l" pos="0"/>
              </a:tabLst>
            </a:pPr>
            <a:r>
              <a:rPr b="0" lang="it-IT" sz="6200" spc="-1" strike="noStrike">
                <a:solidFill>
                  <a:srgbClr val="2e75b6"/>
                </a:solidFill>
                <a:latin typeface="Calibri"/>
              </a:rPr>
              <a:t>Autorità Giudiziaria;</a:t>
            </a:r>
            <a:endParaRPr b="0" lang="it-IT" sz="6200" spc="-1" strike="noStrike">
              <a:latin typeface="Arial"/>
            </a:endParaRPr>
          </a:p>
          <a:p>
            <a:pPr marL="720000" indent="-359640">
              <a:lnSpc>
                <a:spcPct val="120000"/>
              </a:lnSpc>
              <a:spcBef>
                <a:spcPts val="601"/>
              </a:spcBef>
              <a:buClr>
                <a:srgbClr val="2e75b6"/>
              </a:buClr>
              <a:buFont typeface="Wingdings" charset="2"/>
              <a:buChar char=""/>
              <a:tabLst>
                <a:tab algn="l" pos="0"/>
              </a:tabLst>
            </a:pPr>
            <a:r>
              <a:rPr b="0" lang="it-IT" sz="6200" spc="-1" strike="noStrike">
                <a:solidFill>
                  <a:srgbClr val="2e75b6"/>
                </a:solidFill>
                <a:latin typeface="Calibri"/>
              </a:rPr>
              <a:t>Ufficio Esecuzione Penale Esterna. </a:t>
            </a:r>
            <a:endParaRPr b="0" lang="it-IT" sz="6200" spc="-1" strike="noStrike">
              <a:latin typeface="Arial"/>
            </a:endParaRPr>
          </a:p>
          <a:p>
            <a:pPr>
              <a:lnSpc>
                <a:spcPct val="120000"/>
              </a:lnSpc>
              <a:spcBef>
                <a:spcPts val="601"/>
              </a:spcBef>
              <a:tabLst>
                <a:tab algn="l" pos="0"/>
              </a:tabLst>
            </a:pPr>
            <a:r>
              <a:rPr b="0" lang="it-IT" sz="6200" spc="-1" strike="noStrike">
                <a:solidFill>
                  <a:srgbClr val="1f4e79"/>
                </a:solidFill>
                <a:latin typeface="Calibri"/>
              </a:rPr>
              <a:t>L’Autorità Giudiziaria può richiedere il monitoraggio del percorso di ogni utente </a:t>
            </a:r>
            <a:endParaRPr b="0" lang="it-IT" sz="6200" spc="-1" strike="noStrike">
              <a:latin typeface="Arial"/>
            </a:endParaRPr>
          </a:p>
          <a:p>
            <a:pPr>
              <a:lnSpc>
                <a:spcPct val="120000"/>
              </a:lnSpc>
              <a:spcBef>
                <a:spcPts val="601"/>
              </a:spcBef>
              <a:tabLst>
                <a:tab algn="l" pos="0"/>
              </a:tabLst>
            </a:pPr>
            <a:r>
              <a:rPr b="0" lang="it-IT" sz="6200" spc="-1" strike="noStrike">
                <a:solidFill>
                  <a:srgbClr val="1f4e79"/>
                </a:solidFill>
                <a:latin typeface="Calibri"/>
              </a:rPr>
              <a:t>tramite relazioni ogni 3/6 mesi.</a:t>
            </a:r>
            <a:endParaRPr b="0" lang="it-IT" sz="6200" spc="-1" strike="noStrike">
              <a:latin typeface="Arial"/>
            </a:endParaRPr>
          </a:p>
        </p:txBody>
      </p:sp>
      <p:pic>
        <p:nvPicPr>
          <p:cNvPr id="105" name="Immagine 4" descr=""/>
          <p:cNvPicPr/>
          <p:nvPr/>
        </p:nvPicPr>
        <p:blipFill>
          <a:blip r:embed="rId1"/>
          <a:stretch/>
        </p:blipFill>
        <p:spPr>
          <a:xfrm>
            <a:off x="8755200" y="0"/>
            <a:ext cx="3436560" cy="6857640"/>
          </a:xfrm>
          <a:prstGeom prst="rect">
            <a:avLst/>
          </a:prstGeom>
          <a:ln w="0">
            <a:noFill/>
          </a:ln>
        </p:spPr>
      </p:pic>
    </p:spTree>
  </p:cSld>
  <mc:AlternateContent>
    <mc:Choice Requires="p14">
      <p:transition p14:dur="100"/>
    </mc:Choice>
    <mc:Fallback>
      <p:transition/>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479520" y="204120"/>
            <a:ext cx="8018280" cy="1294560"/>
          </a:xfrm>
          <a:prstGeom prst="rect">
            <a:avLst/>
          </a:prstGeom>
          <a:noFill/>
          <a:ln w="0">
            <a:noFill/>
          </a:ln>
        </p:spPr>
        <p:txBody>
          <a:bodyPr anchor="ctr">
            <a:noAutofit/>
          </a:bodyPr>
          <a:p>
            <a:pPr algn="ctr">
              <a:lnSpc>
                <a:spcPct val="90000"/>
              </a:lnSpc>
            </a:pPr>
            <a:r>
              <a:rPr b="0" lang="it-IT" sz="4400" spc="-1" strike="noStrike">
                <a:solidFill>
                  <a:srgbClr val="2e75b6"/>
                </a:solidFill>
                <a:latin typeface="Calibri"/>
              </a:rPr>
              <a:t>PERCORSO IN CONTESTI DI DETENZIONE</a:t>
            </a:r>
            <a:endParaRPr b="0" lang="it-IT" sz="4400" spc="-1" strike="noStrike">
              <a:solidFill>
                <a:srgbClr val="000000"/>
              </a:solidFill>
              <a:latin typeface="Calibri"/>
            </a:endParaRPr>
          </a:p>
        </p:txBody>
      </p:sp>
      <p:pic>
        <p:nvPicPr>
          <p:cNvPr id="107" name="Segnaposto contenuto 3" descr=""/>
          <p:cNvPicPr/>
          <p:nvPr/>
        </p:nvPicPr>
        <p:blipFill>
          <a:blip r:embed="rId1"/>
          <a:stretch/>
        </p:blipFill>
        <p:spPr>
          <a:xfrm>
            <a:off x="8775360" y="42480"/>
            <a:ext cx="3416400" cy="6815160"/>
          </a:xfrm>
          <a:prstGeom prst="rect">
            <a:avLst/>
          </a:prstGeom>
          <a:ln w="0">
            <a:noFill/>
          </a:ln>
        </p:spPr>
      </p:pic>
      <p:sp>
        <p:nvSpPr>
          <p:cNvPr id="108" name="CustomShape 2"/>
          <p:cNvSpPr/>
          <p:nvPr/>
        </p:nvSpPr>
        <p:spPr>
          <a:xfrm>
            <a:off x="202320" y="1389240"/>
            <a:ext cx="8572680" cy="4843440"/>
          </a:xfrm>
          <a:prstGeom prst="rect">
            <a:avLst/>
          </a:prstGeom>
          <a:noFill/>
          <a:ln w="0">
            <a:noFill/>
          </a:ln>
        </p:spPr>
        <p:style>
          <a:lnRef idx="0"/>
          <a:fillRef idx="0"/>
          <a:effectRef idx="0"/>
          <a:fontRef idx="minor"/>
        </p:style>
        <p:txBody>
          <a:bodyPr lIns="90000" rIns="90000" tIns="45000" bIns="45000">
            <a:spAutoFit/>
          </a:bodyPr>
          <a:p>
            <a:pPr marL="571680" indent="-571320">
              <a:lnSpc>
                <a:spcPct val="90000"/>
              </a:lnSpc>
              <a:spcBef>
                <a:spcPts val="1001"/>
              </a:spcBef>
              <a:buClr>
                <a:srgbClr val="1f4e79"/>
              </a:buClr>
              <a:buFont typeface="Wingdings" charset="2"/>
              <a:buChar char=""/>
            </a:pPr>
            <a:r>
              <a:rPr b="0" lang="it-IT" sz="3600" spc="-1" strike="noStrike">
                <a:solidFill>
                  <a:srgbClr val="1f4e79"/>
                </a:solidFill>
                <a:latin typeface="Calibri"/>
              </a:rPr>
              <a:t>Attivo da giugno 2021 e finanziato dalla Fondazione Tercas;</a:t>
            </a:r>
            <a:endParaRPr b="0" lang="it-IT" sz="3600" spc="-1" strike="noStrike">
              <a:latin typeface="Arial"/>
            </a:endParaRPr>
          </a:p>
          <a:p>
            <a:pPr marL="571680" indent="-571320">
              <a:lnSpc>
                <a:spcPct val="90000"/>
              </a:lnSpc>
              <a:spcBef>
                <a:spcPts val="1001"/>
              </a:spcBef>
              <a:buClr>
                <a:srgbClr val="1f4e79"/>
              </a:buClr>
              <a:buFont typeface="Wingdings" charset="2"/>
              <a:buChar char=""/>
            </a:pPr>
            <a:r>
              <a:rPr b="0" lang="it-IT" sz="3600" spc="-1" strike="noStrike">
                <a:solidFill>
                  <a:srgbClr val="1f4e79"/>
                </a:solidFill>
                <a:latin typeface="Calibri"/>
              </a:rPr>
              <a:t>Formazione specifica per il lavoro  con detenuti sex offenders</a:t>
            </a:r>
            <a:r>
              <a:rPr b="0" lang="it-IT" sz="3700" spc="-1" strike="noStrike">
                <a:solidFill>
                  <a:srgbClr val="1f4e79"/>
                </a:solidFill>
                <a:latin typeface="Calibri"/>
              </a:rPr>
              <a:t>;</a:t>
            </a:r>
            <a:endParaRPr b="0" lang="it-IT" sz="3700" spc="-1" strike="noStrike">
              <a:latin typeface="Arial"/>
            </a:endParaRPr>
          </a:p>
          <a:p>
            <a:pPr marL="571680" indent="-571320">
              <a:lnSpc>
                <a:spcPct val="90000"/>
              </a:lnSpc>
              <a:spcBef>
                <a:spcPts val="1001"/>
              </a:spcBef>
              <a:buClr>
                <a:srgbClr val="1f4e79"/>
              </a:buClr>
              <a:buFont typeface="Wingdings" charset="2"/>
              <a:buChar char=""/>
            </a:pPr>
            <a:r>
              <a:rPr b="0" lang="it-IT" sz="3600" spc="-1" strike="noStrike">
                <a:solidFill>
                  <a:srgbClr val="1f4e79"/>
                </a:solidFill>
                <a:latin typeface="Calibri"/>
              </a:rPr>
              <a:t>Su 20 detenuti, 12 frequentano il percorso</a:t>
            </a:r>
            <a:endParaRPr b="0" lang="it-IT" sz="3600" spc="-1" strike="noStrike">
              <a:latin typeface="Arial"/>
            </a:endParaRPr>
          </a:p>
          <a:p>
            <a:pPr algn="ctr">
              <a:lnSpc>
                <a:spcPct val="100000"/>
              </a:lnSpc>
              <a:spcBef>
                <a:spcPts val="1800"/>
              </a:spcBef>
            </a:pPr>
            <a:r>
              <a:rPr b="0" i="1" lang="it-IT" sz="4000" spc="-1" strike="noStrike">
                <a:solidFill>
                  <a:srgbClr val="2e75b6"/>
                </a:solidFill>
                <a:latin typeface="Calibri"/>
              </a:rPr>
              <a:t>«Qui entra l’uomo, il reato resta fuori»</a:t>
            </a:r>
            <a:endParaRPr b="0" lang="it-IT" sz="4000" spc="-1" strike="noStrike">
              <a:latin typeface="Arial"/>
            </a:endParaRPr>
          </a:p>
          <a:p>
            <a:pPr algn="ctr">
              <a:lnSpc>
                <a:spcPct val="100000"/>
              </a:lnSpc>
              <a:spcBef>
                <a:spcPts val="601"/>
              </a:spcBef>
            </a:pPr>
            <a:r>
              <a:rPr b="0" i="1" lang="it-IT" sz="4000" spc="-1" strike="noStrike">
                <a:solidFill>
                  <a:srgbClr val="2e75b6"/>
                </a:solidFill>
                <a:latin typeface="Calibri"/>
              </a:rPr>
              <a:t>Carcere di Pianosa</a:t>
            </a:r>
            <a:endParaRPr b="0" lang="it-IT" sz="4000" spc="-1" strike="noStrike">
              <a:latin typeface="Arial"/>
            </a:endParaRPr>
          </a:p>
        </p:txBody>
      </p:sp>
    </p:spTree>
  </p:cSld>
  <mc:AlternateContent>
    <mc:Choice Requires="p14">
      <p:transition p14:dur="100"/>
    </mc:Choice>
    <mc:Fallback>
      <p:transition/>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TextShape 1"/>
          <p:cNvSpPr txBox="1"/>
          <p:nvPr/>
        </p:nvSpPr>
        <p:spPr>
          <a:xfrm>
            <a:off x="387000" y="0"/>
            <a:ext cx="8115120" cy="1054800"/>
          </a:xfrm>
          <a:prstGeom prst="rect">
            <a:avLst/>
          </a:prstGeom>
          <a:noFill/>
          <a:ln w="0">
            <a:noFill/>
          </a:ln>
        </p:spPr>
        <p:txBody>
          <a:bodyPr anchor="b">
            <a:normAutofit/>
          </a:bodyPr>
          <a:p>
            <a:pPr algn="ctr">
              <a:lnSpc>
                <a:spcPct val="90000"/>
              </a:lnSpc>
            </a:pPr>
            <a:r>
              <a:rPr b="0" lang="it-IT" sz="6000" spc="-1" strike="noStrike">
                <a:solidFill>
                  <a:srgbClr val="2e75b6"/>
                </a:solidFill>
                <a:latin typeface="Calibri Light"/>
              </a:rPr>
              <a:t>FASI DEL PERCORSO</a:t>
            </a:r>
            <a:endParaRPr b="0" lang="it-IT" sz="6000" spc="-1" strike="noStrike">
              <a:solidFill>
                <a:srgbClr val="000000"/>
              </a:solidFill>
              <a:latin typeface="Calibri"/>
            </a:endParaRPr>
          </a:p>
        </p:txBody>
      </p:sp>
      <p:sp>
        <p:nvSpPr>
          <p:cNvPr id="110" name="TextShape 2"/>
          <p:cNvSpPr txBox="1"/>
          <p:nvPr/>
        </p:nvSpPr>
        <p:spPr>
          <a:xfrm>
            <a:off x="298800" y="1055160"/>
            <a:ext cx="8712720" cy="5661720"/>
          </a:xfrm>
          <a:prstGeom prst="rect">
            <a:avLst/>
          </a:prstGeom>
          <a:noFill/>
          <a:ln w="0">
            <a:noFill/>
          </a:ln>
        </p:spPr>
        <p:txBody>
          <a:bodyPr>
            <a:normAutofit/>
          </a:bodyPr>
          <a:p>
            <a:pPr marL="571680" indent="-571320">
              <a:lnSpc>
                <a:spcPct val="90000"/>
              </a:lnSpc>
              <a:spcBef>
                <a:spcPts val="1001"/>
              </a:spcBef>
              <a:buClr>
                <a:srgbClr val="1f4e79"/>
              </a:buClr>
              <a:buFont typeface="Wingdings" charset="2"/>
              <a:buChar char=""/>
            </a:pPr>
            <a:r>
              <a:rPr b="0" lang="it-IT" sz="3600" spc="-1" strike="noStrike">
                <a:solidFill>
                  <a:srgbClr val="1f4e79"/>
                </a:solidFill>
                <a:latin typeface="Calibri"/>
              </a:rPr>
              <a:t>INCONTRI MOTIVAZIONALI</a:t>
            </a:r>
            <a:endParaRPr b="0" lang="it-IT" sz="3600" spc="-1" strike="noStrike">
              <a:latin typeface="Arial"/>
            </a:endParaRPr>
          </a:p>
          <a:p>
            <a:pPr>
              <a:lnSpc>
                <a:spcPct val="100000"/>
              </a:lnSpc>
              <a:spcBef>
                <a:spcPts val="601"/>
              </a:spcBef>
              <a:tabLst>
                <a:tab algn="l" pos="0"/>
              </a:tabLst>
            </a:pPr>
            <a:r>
              <a:rPr b="0" lang="it-IT" sz="1900" spc="-1" strike="noStrike">
                <a:solidFill>
                  <a:srgbClr val="2e75b6"/>
                </a:solidFill>
                <a:latin typeface="Calibri"/>
              </a:rPr>
              <a:t>Esclusione:</a:t>
            </a:r>
            <a:endParaRPr b="0" lang="it-IT" sz="1900" spc="-1" strike="noStrike">
              <a:latin typeface="Arial"/>
            </a:endParaRPr>
          </a:p>
          <a:p>
            <a:pPr marL="720000" indent="-359640">
              <a:lnSpc>
                <a:spcPct val="100000"/>
              </a:lnSpc>
              <a:spcBef>
                <a:spcPts val="601"/>
              </a:spcBef>
              <a:buClr>
                <a:srgbClr val="2e75b6"/>
              </a:buClr>
              <a:buFont typeface="Wingdings" charset="2"/>
              <a:buChar char=""/>
              <a:tabLst>
                <a:tab algn="l" pos="0"/>
              </a:tabLst>
            </a:pPr>
            <a:r>
              <a:rPr b="0" lang="it-IT" sz="1900" spc="-1" strike="noStrike">
                <a:solidFill>
                  <a:srgbClr val="2e75b6"/>
                </a:solidFill>
                <a:latin typeface="Calibri"/>
              </a:rPr>
              <a:t>dipendenza da sostanze;</a:t>
            </a:r>
            <a:endParaRPr b="0" lang="it-IT" sz="1900" spc="-1" strike="noStrike">
              <a:latin typeface="Arial"/>
            </a:endParaRPr>
          </a:p>
          <a:p>
            <a:pPr marL="720000" indent="-359640">
              <a:lnSpc>
                <a:spcPct val="100000"/>
              </a:lnSpc>
              <a:spcBef>
                <a:spcPts val="601"/>
              </a:spcBef>
              <a:buClr>
                <a:srgbClr val="2e75b6"/>
              </a:buClr>
              <a:buFont typeface="Wingdings" charset="2"/>
              <a:buChar char=""/>
              <a:tabLst>
                <a:tab algn="l" pos="0"/>
              </a:tabLst>
            </a:pPr>
            <a:r>
              <a:rPr b="0" lang="it-IT" sz="1900" spc="-1" strike="noStrike">
                <a:solidFill>
                  <a:srgbClr val="2e75b6"/>
                </a:solidFill>
                <a:latin typeface="Calibri"/>
              </a:rPr>
              <a:t>problemi psichiatrici</a:t>
            </a:r>
            <a:endParaRPr b="0" lang="it-IT" sz="1900" spc="-1" strike="noStrike">
              <a:latin typeface="Arial"/>
            </a:endParaRPr>
          </a:p>
          <a:p>
            <a:pPr marL="720000" indent="-359640">
              <a:lnSpc>
                <a:spcPct val="100000"/>
              </a:lnSpc>
              <a:spcBef>
                <a:spcPts val="601"/>
              </a:spcBef>
              <a:buClr>
                <a:srgbClr val="2e75b6"/>
              </a:buClr>
              <a:buFont typeface="Wingdings" charset="2"/>
              <a:buChar char=""/>
              <a:tabLst>
                <a:tab algn="l" pos="0"/>
              </a:tabLst>
            </a:pPr>
            <a:r>
              <a:rPr b="0" lang="it-IT" sz="1900" spc="-1" strike="noStrike">
                <a:solidFill>
                  <a:srgbClr val="2e75b6"/>
                </a:solidFill>
                <a:latin typeface="Calibri"/>
              </a:rPr>
              <a:t>negazione a contattare la partner.</a:t>
            </a:r>
            <a:endParaRPr b="0" lang="it-IT" sz="1900" spc="-1" strike="noStrike">
              <a:latin typeface="Arial"/>
            </a:endParaRPr>
          </a:p>
          <a:p>
            <a:pPr marL="571680" indent="-571320">
              <a:lnSpc>
                <a:spcPct val="90000"/>
              </a:lnSpc>
              <a:spcBef>
                <a:spcPts val="1001"/>
              </a:spcBef>
              <a:buClr>
                <a:srgbClr val="1f4e79"/>
              </a:buClr>
              <a:buFont typeface="Wingdings" charset="2"/>
              <a:buChar char=""/>
              <a:tabLst>
                <a:tab algn="l" pos="0"/>
              </a:tabLst>
            </a:pPr>
            <a:r>
              <a:rPr b="0" lang="it-IT" sz="3600" spc="-1" strike="noStrike">
                <a:solidFill>
                  <a:srgbClr val="1f4e79"/>
                </a:solidFill>
                <a:latin typeface="Calibri"/>
              </a:rPr>
              <a:t>GRUPPO PSICOEDUCATIVO</a:t>
            </a:r>
            <a:endParaRPr b="0" lang="it-IT" sz="3600" spc="-1" strike="noStrike">
              <a:latin typeface="Arial"/>
            </a:endParaRPr>
          </a:p>
          <a:p>
            <a:pPr marL="720000" indent="-359640">
              <a:lnSpc>
                <a:spcPct val="90000"/>
              </a:lnSpc>
              <a:spcBef>
                <a:spcPts val="1001"/>
              </a:spcBef>
              <a:buClr>
                <a:srgbClr val="2e75b6"/>
              </a:buClr>
              <a:buFont typeface="Wingdings" charset="2"/>
              <a:buChar char=""/>
              <a:tabLst>
                <a:tab algn="l" pos="0"/>
              </a:tabLst>
            </a:pPr>
            <a:r>
              <a:rPr b="0" lang="it-IT" sz="2100" spc="-1" strike="noStrike">
                <a:solidFill>
                  <a:srgbClr val="2e75b6"/>
                </a:solidFill>
                <a:latin typeface="Calibri"/>
              </a:rPr>
              <a:t>condotto da due operatori, un uomo e una donna;</a:t>
            </a:r>
            <a:endParaRPr b="0" lang="it-IT" sz="2100" spc="-1" strike="noStrike">
              <a:latin typeface="Arial"/>
            </a:endParaRPr>
          </a:p>
          <a:p>
            <a:pPr marL="720000" indent="-359640">
              <a:lnSpc>
                <a:spcPct val="90000"/>
              </a:lnSpc>
              <a:spcBef>
                <a:spcPts val="1001"/>
              </a:spcBef>
              <a:buClr>
                <a:srgbClr val="2e75b6"/>
              </a:buClr>
              <a:buFont typeface="Wingdings" charset="2"/>
              <a:buChar char=""/>
              <a:tabLst>
                <a:tab algn="l" pos="0"/>
              </a:tabLst>
            </a:pPr>
            <a:r>
              <a:rPr b="0" lang="it-IT" sz="2100" spc="-1" strike="noStrike">
                <a:solidFill>
                  <a:srgbClr val="2e75b6"/>
                </a:solidFill>
                <a:latin typeface="Calibri"/>
              </a:rPr>
              <a:t> </a:t>
            </a:r>
            <a:r>
              <a:rPr b="0" lang="it-IT" sz="2100" spc="-1" strike="noStrike">
                <a:solidFill>
                  <a:srgbClr val="2e75b6"/>
                </a:solidFill>
                <a:latin typeface="Calibri"/>
              </a:rPr>
              <a:t>durata di circa sei mesi; </a:t>
            </a:r>
            <a:endParaRPr b="0" lang="it-IT" sz="2100" spc="-1" strike="noStrike">
              <a:latin typeface="Arial"/>
            </a:endParaRPr>
          </a:p>
          <a:p>
            <a:pPr marL="571680" indent="-571320">
              <a:lnSpc>
                <a:spcPct val="90000"/>
              </a:lnSpc>
              <a:spcBef>
                <a:spcPts val="1001"/>
              </a:spcBef>
              <a:buClr>
                <a:srgbClr val="1f4e79"/>
              </a:buClr>
              <a:buFont typeface="Wingdings" charset="2"/>
              <a:buChar char=""/>
              <a:tabLst>
                <a:tab algn="l" pos="0"/>
              </a:tabLst>
            </a:pPr>
            <a:r>
              <a:rPr b="0" lang="it-IT" sz="3600" spc="-1" strike="noStrike">
                <a:solidFill>
                  <a:srgbClr val="1f4e79"/>
                </a:solidFill>
                <a:latin typeface="Calibri"/>
              </a:rPr>
              <a:t>GRUPPO PSICOTERAPEUTICO</a:t>
            </a:r>
            <a:endParaRPr b="0" lang="it-IT" sz="3600" spc="-1" strike="noStrike">
              <a:latin typeface="Arial"/>
            </a:endParaRPr>
          </a:p>
          <a:p>
            <a:pPr marL="720000" indent="-359640">
              <a:lnSpc>
                <a:spcPct val="90000"/>
              </a:lnSpc>
              <a:spcBef>
                <a:spcPts val="1001"/>
              </a:spcBef>
              <a:buClr>
                <a:srgbClr val="2e75b6"/>
              </a:buClr>
              <a:buFont typeface="Wingdings" charset="2"/>
              <a:buChar char=""/>
              <a:tabLst>
                <a:tab algn="l" pos="0"/>
              </a:tabLst>
            </a:pPr>
            <a:r>
              <a:rPr b="0" lang="it-IT" sz="2100" spc="-1" strike="noStrike">
                <a:solidFill>
                  <a:srgbClr val="2e75b6"/>
                </a:solidFill>
                <a:latin typeface="Calibri"/>
              </a:rPr>
              <a:t>condotto da due operatori, un uomo e una donna;</a:t>
            </a:r>
            <a:endParaRPr b="0" lang="it-IT" sz="2100" spc="-1" strike="noStrike">
              <a:latin typeface="Arial"/>
            </a:endParaRPr>
          </a:p>
          <a:p>
            <a:pPr marL="720000" indent="-359640">
              <a:lnSpc>
                <a:spcPct val="90000"/>
              </a:lnSpc>
              <a:spcBef>
                <a:spcPts val="1001"/>
              </a:spcBef>
              <a:buClr>
                <a:srgbClr val="2e75b6"/>
              </a:buClr>
              <a:buFont typeface="Wingdings" charset="2"/>
              <a:buChar char=""/>
              <a:tabLst>
                <a:tab algn="l" pos="0"/>
              </a:tabLst>
            </a:pPr>
            <a:r>
              <a:rPr b="0" lang="it-IT" sz="2100" spc="-1" strike="noStrike">
                <a:solidFill>
                  <a:srgbClr val="2e75b6"/>
                </a:solidFill>
                <a:latin typeface="Calibri"/>
              </a:rPr>
              <a:t> </a:t>
            </a:r>
            <a:r>
              <a:rPr b="0" lang="it-IT" sz="2100" spc="-1" strike="noStrike">
                <a:solidFill>
                  <a:srgbClr val="2e75b6"/>
                </a:solidFill>
                <a:latin typeface="Calibri"/>
              </a:rPr>
              <a:t>semistrutturato; </a:t>
            </a:r>
            <a:endParaRPr b="0" lang="it-IT" sz="2100" spc="-1" strike="noStrike">
              <a:latin typeface="Arial"/>
            </a:endParaRPr>
          </a:p>
          <a:p>
            <a:pPr marL="571680" indent="-571320">
              <a:lnSpc>
                <a:spcPct val="90000"/>
              </a:lnSpc>
              <a:spcBef>
                <a:spcPts val="1001"/>
              </a:spcBef>
              <a:buClr>
                <a:srgbClr val="1f4e79"/>
              </a:buClr>
              <a:buFont typeface="Wingdings" charset="2"/>
              <a:buChar char=""/>
              <a:tabLst>
                <a:tab algn="l" pos="0"/>
              </a:tabLst>
            </a:pPr>
            <a:r>
              <a:rPr b="0" lang="it-IT" sz="3600" spc="-1" strike="noStrike">
                <a:solidFill>
                  <a:srgbClr val="1f4e79"/>
                </a:solidFill>
                <a:latin typeface="Calibri"/>
              </a:rPr>
              <a:t>FOLLOW UP</a:t>
            </a:r>
            <a:endParaRPr b="0" lang="it-IT" sz="3600" spc="-1" strike="noStrike">
              <a:latin typeface="Arial"/>
            </a:endParaRPr>
          </a:p>
          <a:p>
            <a:pPr marL="571680" indent="-571320">
              <a:lnSpc>
                <a:spcPct val="90000"/>
              </a:lnSpc>
              <a:spcBef>
                <a:spcPts val="1001"/>
              </a:spcBef>
              <a:buClr>
                <a:srgbClr val="1f4e79"/>
              </a:buClr>
              <a:buFont typeface="Wingdings" charset="2"/>
              <a:buChar char=""/>
              <a:tabLst>
                <a:tab algn="l" pos="0"/>
              </a:tabLst>
            </a:pPr>
            <a:r>
              <a:rPr b="0" lang="it-IT" sz="3600" spc="-1" strike="noStrike">
                <a:solidFill>
                  <a:srgbClr val="1f4e79"/>
                </a:solidFill>
                <a:latin typeface="Calibri"/>
              </a:rPr>
              <a:t>CONTATTO PARTNER</a:t>
            </a:r>
            <a:endParaRPr b="0" lang="it-IT" sz="3600" spc="-1" strike="noStrike">
              <a:latin typeface="Arial"/>
            </a:endParaRPr>
          </a:p>
          <a:p>
            <a:pPr>
              <a:lnSpc>
                <a:spcPct val="90000"/>
              </a:lnSpc>
              <a:spcBef>
                <a:spcPts val="1001"/>
              </a:spcBef>
              <a:tabLst>
                <a:tab algn="l" pos="0"/>
              </a:tabLst>
            </a:pPr>
            <a:endParaRPr b="0" lang="it-IT" sz="3600" spc="-1" strike="noStrike">
              <a:latin typeface="Arial"/>
            </a:endParaRPr>
          </a:p>
        </p:txBody>
      </p:sp>
      <p:pic>
        <p:nvPicPr>
          <p:cNvPr id="111" name="Immagine 4" descr=""/>
          <p:cNvPicPr/>
          <p:nvPr/>
        </p:nvPicPr>
        <p:blipFill>
          <a:blip r:embed="rId1"/>
          <a:stretch/>
        </p:blipFill>
        <p:spPr>
          <a:xfrm>
            <a:off x="8755200" y="0"/>
            <a:ext cx="3436560" cy="6857640"/>
          </a:xfrm>
          <a:prstGeom prst="rect">
            <a:avLst/>
          </a:prstGeom>
          <a:ln w="0">
            <a:noFill/>
          </a:ln>
        </p:spPr>
      </p:pic>
    </p:spTree>
  </p:cSld>
  <mc:AlternateContent>
    <mc:Choice Requires="p14">
      <p:transition p14:dur="100"/>
    </mc:Choice>
    <mc:Fallback>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959</TotalTime>
  <Application>LibreOffice/7.0.6.2$Windows_X86_64 LibreOffice_project/144abb84a525d8e30c9dbbefa69cbbf2d8d4ae3b</Application>
  <AppVersion>15.0000</AppVersion>
  <Words>979</Words>
  <Paragraphs>99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2022-01-18T13:08:04Z</dcterms:created>
  <dc:creator>lelef</dc:creator>
  <dc:description/>
  <dc:language>it-IT</dc:language>
  <cp:lastModifiedBy>lelef</cp:lastModifiedBy>
  <dcterms:modified xsi:type="dcterms:W3CDTF">2022-01-21T11:17:01Z</dcterms:modified>
  <cp:revision>61</cp:revision>
  <dc:subject/>
  <dc:title>L’elefante bianco  -percorso di responsabilizzazione per autori di violenza-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11</vt:i4>
  </property>
</Properties>
</file>