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21.png" ContentType="image/png"/>
  <Override PartName="/ppt/media/image6.jpeg" ContentType="image/jpeg"/>
  <Override PartName="/ppt/media/image7.png" ContentType="image/png"/>
  <Override PartName="/ppt/media/image8.jpeg" ContentType="image/jpeg"/>
  <Override PartName="/ppt/media/image9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jpeg" ContentType="image/jpeg"/>
  <Override PartName="/ppt/media/image29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jpeg" ContentType="image/jpeg"/>
  <Override PartName="/ppt/media/image19.png" ContentType="image/png"/>
  <Override PartName="/ppt/media/image20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jpeg" ContentType="image/jpeg"/>
  <Override PartName="/ppt/media/image30.jpeg" ContentType="image/jpeg"/>
  <Override PartName="/ppt/media/image32.png" ContentType="image/png"/>
  <Override PartName="/ppt/media/image31.jpeg" ContentType="image/jpeg"/>
  <Override PartName="/ppt/media/image3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A16E4-E882-4096-9096-33FF854D0C58}" type="doc">
      <dgm:prSet loTypeId="urn:microsoft.com/office/officeart/2005/8/layout/radial5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0E374E0-791E-4B8D-8D08-917B59A85268}">
      <dgm:prSet phldrT="[Testo]"/>
      <dgm:spPr/>
      <dgm:t>
        <a:bodyPr/>
        <a:lstStyle/>
        <a:p>
          <a:pPr algn="ctr"/>
          <a:r>
            <a:rPr lang="it-IT" dirty="0"/>
            <a:t>CF</a:t>
          </a:r>
          <a:endParaRPr lang="en-GB" dirty="0"/>
        </a:p>
      </dgm:t>
    </dgm:pt>
    <dgm:pt modelId="{FA1BCD5E-FF14-43FC-AF3A-9520DFB83D93}" type="parTrans" cxnId="{DCABCC21-E92C-46DB-A174-4C313F4D096B}">
      <dgm:prSet/>
      <dgm:spPr/>
      <dgm:t>
        <a:bodyPr/>
        <a:lstStyle/>
        <a:p>
          <a:pPr algn="ctr"/>
          <a:endParaRPr lang="en-GB"/>
        </a:p>
      </dgm:t>
    </dgm:pt>
    <dgm:pt modelId="{03751250-0706-4C04-BAAA-8A898D7B4F45}" type="sibTrans" cxnId="{DCABCC21-E92C-46DB-A174-4C313F4D096B}">
      <dgm:prSet/>
      <dgm:spPr/>
      <dgm:t>
        <a:bodyPr/>
        <a:lstStyle/>
        <a:p>
          <a:pPr algn="ctr"/>
          <a:endParaRPr lang="en-GB"/>
        </a:p>
      </dgm:t>
    </dgm:pt>
    <dgm:pt modelId="{99EBB699-1F60-45C8-82D3-84915FE421D3}">
      <dgm:prSet phldrT="[Testo]"/>
      <dgm:spPr/>
      <dgm:t>
        <a:bodyPr/>
        <a:lstStyle/>
        <a:p>
          <a:pPr algn="ctr"/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Horizon Service</a:t>
          </a:r>
        </a:p>
        <a:p>
          <a:pPr algn="ctr"/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(IT)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BD11B-1DEF-485B-A069-B5C0DE31A66B}" type="parTrans" cxnId="{1EE0B10A-24A1-429E-BFE5-C03652172BE8}">
      <dgm:prSet/>
      <dgm:spPr/>
      <dgm:t>
        <a:bodyPr/>
        <a:lstStyle/>
        <a:p>
          <a:pPr algn="ctr"/>
          <a:endParaRPr lang="en-GB" dirty="0"/>
        </a:p>
      </dgm:t>
    </dgm:pt>
    <dgm:pt modelId="{806B60AA-0236-4844-805C-C41F4DBE2A65}" type="sibTrans" cxnId="{1EE0B10A-24A1-429E-BFE5-C03652172BE8}">
      <dgm:prSet/>
      <dgm:spPr/>
      <dgm:t>
        <a:bodyPr/>
        <a:lstStyle/>
        <a:p>
          <a:pPr algn="ctr"/>
          <a:endParaRPr lang="en-GB"/>
        </a:p>
      </dgm:t>
    </dgm:pt>
    <dgm:pt modelId="{3B02D102-DBB2-46D0-897B-51F22373F4CD}">
      <dgm:prSet phldrT="[Testo]"/>
      <dgm:spPr/>
      <dgm:t>
        <a:bodyPr/>
        <a:lstStyle/>
        <a:p>
          <a:pPr algn="ctr"/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Ares 2.0</a:t>
          </a:r>
        </a:p>
        <a:p>
          <a:pPr algn="ctr"/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(IT)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28DA3-8F66-40A7-8839-23A382C37C57}" type="parTrans" cxnId="{1309DF60-59E2-4BA1-8BD2-88A73E91F3F5}">
      <dgm:prSet/>
      <dgm:spPr/>
      <dgm:t>
        <a:bodyPr/>
        <a:lstStyle/>
        <a:p>
          <a:pPr algn="ctr"/>
          <a:endParaRPr lang="en-GB" dirty="0"/>
        </a:p>
      </dgm:t>
    </dgm:pt>
    <dgm:pt modelId="{EC033DCC-ED43-40A4-A955-8027352138F6}" type="sibTrans" cxnId="{1309DF60-59E2-4BA1-8BD2-88A73E91F3F5}">
      <dgm:prSet/>
      <dgm:spPr/>
      <dgm:t>
        <a:bodyPr/>
        <a:lstStyle/>
        <a:p>
          <a:pPr algn="ctr"/>
          <a:endParaRPr lang="en-GB"/>
        </a:p>
      </dgm:t>
    </dgm:pt>
    <dgm:pt modelId="{93E2BAFD-7E13-4374-9BBC-9F1D6AF2CB41}">
      <dgm:prSet phldrT="[Testo]"/>
      <dgm:spPr/>
      <dgm:t>
        <a:bodyPr/>
        <a:lstStyle/>
        <a:p>
          <a:pPr algn="ctr"/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CISMAI</a:t>
          </a:r>
        </a:p>
        <a:p>
          <a:pPr algn="ctr"/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(IT)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4A10F5-E740-48FF-988F-4E78FDC466A5}" type="parTrans" cxnId="{8989667C-8F1A-4193-8922-4EFB55F60E8A}">
      <dgm:prSet/>
      <dgm:spPr/>
      <dgm:t>
        <a:bodyPr/>
        <a:lstStyle/>
        <a:p>
          <a:pPr algn="ctr"/>
          <a:endParaRPr lang="en-GB" dirty="0"/>
        </a:p>
      </dgm:t>
    </dgm:pt>
    <dgm:pt modelId="{0EADAC26-5824-4F9C-B3BB-9271203F4E94}" type="sibTrans" cxnId="{8989667C-8F1A-4193-8922-4EFB55F60E8A}">
      <dgm:prSet/>
      <dgm:spPr/>
      <dgm:t>
        <a:bodyPr/>
        <a:lstStyle/>
        <a:p>
          <a:pPr algn="ctr"/>
          <a:endParaRPr lang="en-GB"/>
        </a:p>
      </dgm:t>
    </dgm:pt>
    <dgm:pt modelId="{C995A812-9F98-4E09-AEE3-AA854794B48E}">
      <dgm:prSet phldrT="[Testo]" custT="1"/>
      <dgm:spPr/>
      <dgm:t>
        <a:bodyPr/>
        <a:lstStyle/>
        <a:p>
          <a:pPr algn="ctr"/>
          <a:r>
            <a:rPr lang="en-GB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Dinamika</a:t>
          </a:r>
          <a:endParaRPr lang="en-GB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(BG)</a:t>
          </a:r>
        </a:p>
      </dgm:t>
    </dgm:pt>
    <dgm:pt modelId="{C6C9ED96-E004-4DA9-BE0D-43E1D2CC4699}" type="parTrans" cxnId="{30760E58-C003-4825-8706-BB44FAEC4190}">
      <dgm:prSet/>
      <dgm:spPr/>
      <dgm:t>
        <a:bodyPr/>
        <a:lstStyle/>
        <a:p>
          <a:pPr algn="ctr"/>
          <a:endParaRPr lang="en-GB" dirty="0"/>
        </a:p>
      </dgm:t>
    </dgm:pt>
    <dgm:pt modelId="{DA2E5087-E8E9-43DB-9E42-12BEE7EBAD3B}" type="sibTrans" cxnId="{30760E58-C003-4825-8706-BB44FAEC4190}">
      <dgm:prSet/>
      <dgm:spPr/>
      <dgm:t>
        <a:bodyPr/>
        <a:lstStyle/>
        <a:p>
          <a:pPr algn="ctr"/>
          <a:endParaRPr lang="en-GB"/>
        </a:p>
      </dgm:t>
    </dgm:pt>
    <dgm:pt modelId="{227DFFC8-40E9-4913-9CEB-99337B65EFEE}">
      <dgm:prSet phldrT="[Testo]" custT="1"/>
      <dgm:spPr/>
      <dgm:t>
        <a:bodyPr/>
        <a:lstStyle/>
        <a:p>
          <a:pPr algn="ctr"/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CSCD</a:t>
          </a:r>
        </a:p>
        <a:p>
          <a:pPr algn="ctr"/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(BG)</a:t>
          </a:r>
        </a:p>
      </dgm:t>
    </dgm:pt>
    <dgm:pt modelId="{C5B877B8-B842-4508-BD02-EACB1CF200BF}" type="parTrans" cxnId="{C2A37080-F780-450F-AEE4-E924023801B7}">
      <dgm:prSet/>
      <dgm:spPr/>
      <dgm:t>
        <a:bodyPr/>
        <a:lstStyle/>
        <a:p>
          <a:pPr algn="ctr"/>
          <a:endParaRPr lang="en-GB" dirty="0"/>
        </a:p>
      </dgm:t>
    </dgm:pt>
    <dgm:pt modelId="{7CDD5D0A-B152-419B-BB52-408AEAF1389E}" type="sibTrans" cxnId="{C2A37080-F780-450F-AEE4-E924023801B7}">
      <dgm:prSet/>
      <dgm:spPr/>
      <dgm:t>
        <a:bodyPr/>
        <a:lstStyle/>
        <a:p>
          <a:pPr algn="ctr"/>
          <a:endParaRPr lang="en-GB"/>
        </a:p>
      </dgm:t>
    </dgm:pt>
    <dgm:pt modelId="{6C92100E-9705-4EF9-BAAF-C2E6CDF87064}">
      <dgm:prSet phldrT="[Testo]"/>
      <dgm:spPr/>
      <dgm:t>
        <a:bodyPr/>
        <a:lstStyle/>
        <a:p>
          <a:pPr algn="ctr"/>
          <a:endParaRPr lang="en-GB" dirty="0"/>
        </a:p>
      </dgm:t>
    </dgm:pt>
    <dgm:pt modelId="{6E043A27-9294-48C0-9A95-F7F301A497CE}" type="parTrans" cxnId="{786D8252-E42F-4609-9079-06E25CE74EC0}">
      <dgm:prSet/>
      <dgm:spPr/>
      <dgm:t>
        <a:bodyPr/>
        <a:lstStyle/>
        <a:p>
          <a:pPr algn="ctr"/>
          <a:endParaRPr lang="en-GB"/>
        </a:p>
      </dgm:t>
    </dgm:pt>
    <dgm:pt modelId="{7B9CCC50-A275-4951-B07E-19851257C17D}" type="sibTrans" cxnId="{786D8252-E42F-4609-9079-06E25CE74EC0}">
      <dgm:prSet/>
      <dgm:spPr/>
      <dgm:t>
        <a:bodyPr/>
        <a:lstStyle/>
        <a:p>
          <a:pPr algn="ctr"/>
          <a:endParaRPr lang="en-GB"/>
        </a:p>
      </dgm:t>
    </dgm:pt>
    <dgm:pt modelId="{43A267EB-DEE1-413C-9D14-086F79AC1908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WCK</a:t>
          </a:r>
        </a:p>
        <a:p>
          <a:pPr algn="ctr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(GR)</a:t>
          </a:r>
        </a:p>
      </dgm:t>
    </dgm:pt>
    <dgm:pt modelId="{2F74E71A-BAB1-4DCB-BA99-72326BDFAE90}" type="parTrans" cxnId="{6FC25D0E-7F20-451E-BDE1-B9C133445A97}">
      <dgm:prSet/>
      <dgm:spPr/>
      <dgm:t>
        <a:bodyPr/>
        <a:lstStyle/>
        <a:p>
          <a:pPr algn="ctr"/>
          <a:endParaRPr lang="en-US"/>
        </a:p>
      </dgm:t>
    </dgm:pt>
    <dgm:pt modelId="{F3056CF7-0EC0-43C6-A4B7-FF730108CFC3}" type="sibTrans" cxnId="{6FC25D0E-7F20-451E-BDE1-B9C133445A97}">
      <dgm:prSet/>
      <dgm:spPr/>
      <dgm:t>
        <a:bodyPr/>
        <a:lstStyle/>
        <a:p>
          <a:pPr algn="ctr"/>
          <a:endParaRPr lang="en-US"/>
        </a:p>
      </dgm:t>
    </dgm:pt>
    <dgm:pt modelId="{EE059587-57DD-49EC-98D6-4B69689DFAF8}" type="pres">
      <dgm:prSet presAssocID="{4BCA16E4-E882-4096-9096-33FF854D0C5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B066A5-C0BA-4D93-A98D-A01332F473C6}" type="pres">
      <dgm:prSet presAssocID="{B0E374E0-791E-4B8D-8D08-917B59A85268}" presName="centerShape" presStyleLbl="node0" presStyleIdx="0" presStyleCnt="1"/>
      <dgm:spPr/>
    </dgm:pt>
    <dgm:pt modelId="{8377E0BD-C688-4B2F-A2CB-BE37360EC812}" type="pres">
      <dgm:prSet presAssocID="{04BBD11B-1DEF-485B-A069-B5C0DE31A66B}" presName="parTrans" presStyleLbl="sibTrans2D1" presStyleIdx="0" presStyleCnt="6" custAng="10800000"/>
      <dgm:spPr/>
    </dgm:pt>
    <dgm:pt modelId="{3A9449D5-312E-4499-86E7-E1EA02175A82}" type="pres">
      <dgm:prSet presAssocID="{04BBD11B-1DEF-485B-A069-B5C0DE31A66B}" presName="connectorText" presStyleLbl="sibTrans2D1" presStyleIdx="0" presStyleCnt="6"/>
      <dgm:spPr/>
    </dgm:pt>
    <dgm:pt modelId="{676865FC-A68C-4487-A280-77FB0CC5E804}" type="pres">
      <dgm:prSet presAssocID="{99EBB699-1F60-45C8-82D3-84915FE421D3}" presName="node" presStyleLbl="node1" presStyleIdx="0" presStyleCnt="6" custRadScaleRad="101001" custRadScaleInc="-3327">
        <dgm:presLayoutVars>
          <dgm:bulletEnabled val="1"/>
        </dgm:presLayoutVars>
      </dgm:prSet>
      <dgm:spPr/>
    </dgm:pt>
    <dgm:pt modelId="{C336C33D-7976-48BB-86D7-5E33234D7602}" type="pres">
      <dgm:prSet presAssocID="{E8E28DA3-8F66-40A7-8839-23A382C37C57}" presName="parTrans" presStyleLbl="sibTrans2D1" presStyleIdx="1" presStyleCnt="6" custAng="10772638"/>
      <dgm:spPr/>
    </dgm:pt>
    <dgm:pt modelId="{7D0C8440-5F32-40BB-B354-892FDD8A1867}" type="pres">
      <dgm:prSet presAssocID="{E8E28DA3-8F66-40A7-8839-23A382C37C57}" presName="connectorText" presStyleLbl="sibTrans2D1" presStyleIdx="1" presStyleCnt="6"/>
      <dgm:spPr/>
    </dgm:pt>
    <dgm:pt modelId="{B17A3491-98B5-4400-9AA7-68FCB857F9B6}" type="pres">
      <dgm:prSet presAssocID="{3B02D102-DBB2-46D0-897B-51F22373F4CD}" presName="node" presStyleLbl="node1" presStyleIdx="1" presStyleCnt="6" custScaleX="105683" custScaleY="107103">
        <dgm:presLayoutVars>
          <dgm:bulletEnabled val="1"/>
        </dgm:presLayoutVars>
      </dgm:prSet>
      <dgm:spPr/>
    </dgm:pt>
    <dgm:pt modelId="{CA27E2C1-D56F-4B70-86F8-6AEA3BAAB0E9}" type="pres">
      <dgm:prSet presAssocID="{634A10F5-E740-48FF-988F-4E78FDC466A5}" presName="parTrans" presStyleLbl="sibTrans2D1" presStyleIdx="2" presStyleCnt="6" custAng="10800000"/>
      <dgm:spPr/>
    </dgm:pt>
    <dgm:pt modelId="{E811CB6D-1681-4232-B7E6-D1E1E7A37B8E}" type="pres">
      <dgm:prSet presAssocID="{634A10F5-E740-48FF-988F-4E78FDC466A5}" presName="connectorText" presStyleLbl="sibTrans2D1" presStyleIdx="2" presStyleCnt="6"/>
      <dgm:spPr/>
    </dgm:pt>
    <dgm:pt modelId="{7127F349-1BFA-4C81-A1C6-F23D7ECA162D}" type="pres">
      <dgm:prSet presAssocID="{93E2BAFD-7E13-4374-9BBC-9F1D6AF2CB41}" presName="node" presStyleLbl="node1" presStyleIdx="2" presStyleCnt="6" custScaleX="108315" custScaleY="102179">
        <dgm:presLayoutVars>
          <dgm:bulletEnabled val="1"/>
        </dgm:presLayoutVars>
      </dgm:prSet>
      <dgm:spPr/>
    </dgm:pt>
    <dgm:pt modelId="{DAFA1A31-30EC-48F5-ACB7-A479E8CD4B2A}" type="pres">
      <dgm:prSet presAssocID="{2F74E71A-BAB1-4DCB-BA99-72326BDFAE90}" presName="parTrans" presStyleLbl="sibTrans2D1" presStyleIdx="3" presStyleCnt="6"/>
      <dgm:spPr/>
    </dgm:pt>
    <dgm:pt modelId="{46DD33C8-77AE-4084-8C0C-D55B2B205940}" type="pres">
      <dgm:prSet presAssocID="{2F74E71A-BAB1-4DCB-BA99-72326BDFAE90}" presName="connectorText" presStyleLbl="sibTrans2D1" presStyleIdx="3" presStyleCnt="6"/>
      <dgm:spPr/>
    </dgm:pt>
    <dgm:pt modelId="{15960106-9B2E-4999-BA69-56E223B5D049}" type="pres">
      <dgm:prSet presAssocID="{43A267EB-DEE1-413C-9D14-086F79AC1908}" presName="node" presStyleLbl="node1" presStyleIdx="3" presStyleCnt="6">
        <dgm:presLayoutVars>
          <dgm:bulletEnabled val="1"/>
        </dgm:presLayoutVars>
      </dgm:prSet>
      <dgm:spPr/>
    </dgm:pt>
    <dgm:pt modelId="{C5527C2A-2CA9-4D06-BDE2-62AEC21F13A6}" type="pres">
      <dgm:prSet presAssocID="{C6C9ED96-E004-4DA9-BE0D-43E1D2CC4699}" presName="parTrans" presStyleLbl="sibTrans2D1" presStyleIdx="4" presStyleCnt="6" custAng="10800000"/>
      <dgm:spPr/>
    </dgm:pt>
    <dgm:pt modelId="{7A0842B7-F7C3-4A1A-8EDB-3DEB145C1941}" type="pres">
      <dgm:prSet presAssocID="{C6C9ED96-E004-4DA9-BE0D-43E1D2CC4699}" presName="connectorText" presStyleLbl="sibTrans2D1" presStyleIdx="4" presStyleCnt="6"/>
      <dgm:spPr/>
    </dgm:pt>
    <dgm:pt modelId="{FCE2CC7F-C8D2-4692-8F37-147202A6481F}" type="pres">
      <dgm:prSet presAssocID="{C995A812-9F98-4E09-AEE3-AA854794B48E}" presName="node" presStyleLbl="node1" presStyleIdx="4" presStyleCnt="6" custScaleX="121844" custRadScaleRad="96395" custRadScaleInc="-429">
        <dgm:presLayoutVars>
          <dgm:bulletEnabled val="1"/>
        </dgm:presLayoutVars>
      </dgm:prSet>
      <dgm:spPr/>
    </dgm:pt>
    <dgm:pt modelId="{AE76F170-3EF4-4FD2-B190-0ECF5DE23793}" type="pres">
      <dgm:prSet presAssocID="{C5B877B8-B842-4508-BD02-EACB1CF200BF}" presName="parTrans" presStyleLbl="sibTrans2D1" presStyleIdx="5" presStyleCnt="6" custAng="10659907"/>
      <dgm:spPr/>
    </dgm:pt>
    <dgm:pt modelId="{4ABFE86D-D7C1-4100-BB2F-0075EB3C2B80}" type="pres">
      <dgm:prSet presAssocID="{C5B877B8-B842-4508-BD02-EACB1CF200BF}" presName="connectorText" presStyleLbl="sibTrans2D1" presStyleIdx="5" presStyleCnt="6"/>
      <dgm:spPr/>
    </dgm:pt>
    <dgm:pt modelId="{F68AC8FD-529E-40A6-B261-FA3DDC35E73E}" type="pres">
      <dgm:prSet presAssocID="{227DFFC8-40E9-4913-9CEB-99337B65EFEE}" presName="node" presStyleLbl="node1" presStyleIdx="5" presStyleCnt="6" custScaleY="112430">
        <dgm:presLayoutVars>
          <dgm:bulletEnabled val="1"/>
        </dgm:presLayoutVars>
      </dgm:prSet>
      <dgm:spPr/>
    </dgm:pt>
  </dgm:ptLst>
  <dgm:cxnLst>
    <dgm:cxn modelId="{76841205-3899-433F-9C25-5BEFE70DCED1}" type="presOf" srcId="{C6C9ED96-E004-4DA9-BE0D-43E1D2CC4699}" destId="{7A0842B7-F7C3-4A1A-8EDB-3DEB145C1941}" srcOrd="1" destOrd="0" presId="urn:microsoft.com/office/officeart/2005/8/layout/radial5"/>
    <dgm:cxn modelId="{1EE0B10A-24A1-429E-BFE5-C03652172BE8}" srcId="{B0E374E0-791E-4B8D-8D08-917B59A85268}" destId="{99EBB699-1F60-45C8-82D3-84915FE421D3}" srcOrd="0" destOrd="0" parTransId="{04BBD11B-1DEF-485B-A069-B5C0DE31A66B}" sibTransId="{806B60AA-0236-4844-805C-C41F4DBE2A65}"/>
    <dgm:cxn modelId="{6FC25D0E-7F20-451E-BDE1-B9C133445A97}" srcId="{B0E374E0-791E-4B8D-8D08-917B59A85268}" destId="{43A267EB-DEE1-413C-9D14-086F79AC1908}" srcOrd="3" destOrd="0" parTransId="{2F74E71A-BAB1-4DCB-BA99-72326BDFAE90}" sibTransId="{F3056CF7-0EC0-43C6-A4B7-FF730108CFC3}"/>
    <dgm:cxn modelId="{3FFCDE14-BEF2-4E5D-A886-5CF41AC889D9}" type="presOf" srcId="{93E2BAFD-7E13-4374-9BBC-9F1D6AF2CB41}" destId="{7127F349-1BFA-4C81-A1C6-F23D7ECA162D}" srcOrd="0" destOrd="0" presId="urn:microsoft.com/office/officeart/2005/8/layout/radial5"/>
    <dgm:cxn modelId="{DCABCC21-E92C-46DB-A174-4C313F4D096B}" srcId="{4BCA16E4-E882-4096-9096-33FF854D0C58}" destId="{B0E374E0-791E-4B8D-8D08-917B59A85268}" srcOrd="0" destOrd="0" parTransId="{FA1BCD5E-FF14-43FC-AF3A-9520DFB83D93}" sibTransId="{03751250-0706-4C04-BAAA-8A898D7B4F45}"/>
    <dgm:cxn modelId="{B51F353F-01B3-45FD-82A7-B6E1CCD1E029}" type="presOf" srcId="{43A267EB-DEE1-413C-9D14-086F79AC1908}" destId="{15960106-9B2E-4999-BA69-56E223B5D049}" srcOrd="0" destOrd="0" presId="urn:microsoft.com/office/officeart/2005/8/layout/radial5"/>
    <dgm:cxn modelId="{1309DF60-59E2-4BA1-8BD2-88A73E91F3F5}" srcId="{B0E374E0-791E-4B8D-8D08-917B59A85268}" destId="{3B02D102-DBB2-46D0-897B-51F22373F4CD}" srcOrd="1" destOrd="0" parTransId="{E8E28DA3-8F66-40A7-8839-23A382C37C57}" sibTransId="{EC033DCC-ED43-40A4-A955-8027352138F6}"/>
    <dgm:cxn modelId="{9087E34A-D36D-4036-A0BD-46E91330EF60}" type="presOf" srcId="{2F74E71A-BAB1-4DCB-BA99-72326BDFAE90}" destId="{46DD33C8-77AE-4084-8C0C-D55B2B205940}" srcOrd="1" destOrd="0" presId="urn:microsoft.com/office/officeart/2005/8/layout/radial5"/>
    <dgm:cxn modelId="{8A003C70-DFD8-44F3-86CA-B3EBA8BDB00E}" type="presOf" srcId="{227DFFC8-40E9-4913-9CEB-99337B65EFEE}" destId="{F68AC8FD-529E-40A6-B261-FA3DDC35E73E}" srcOrd="0" destOrd="0" presId="urn:microsoft.com/office/officeart/2005/8/layout/radial5"/>
    <dgm:cxn modelId="{786D8252-E42F-4609-9079-06E25CE74EC0}" srcId="{4BCA16E4-E882-4096-9096-33FF854D0C58}" destId="{6C92100E-9705-4EF9-BAAF-C2E6CDF87064}" srcOrd="1" destOrd="0" parTransId="{6E043A27-9294-48C0-9A95-F7F301A497CE}" sibTransId="{7B9CCC50-A275-4951-B07E-19851257C17D}"/>
    <dgm:cxn modelId="{30760E58-C003-4825-8706-BB44FAEC4190}" srcId="{B0E374E0-791E-4B8D-8D08-917B59A85268}" destId="{C995A812-9F98-4E09-AEE3-AA854794B48E}" srcOrd="4" destOrd="0" parTransId="{C6C9ED96-E004-4DA9-BE0D-43E1D2CC4699}" sibTransId="{DA2E5087-E8E9-43DB-9E42-12BEE7EBAD3B}"/>
    <dgm:cxn modelId="{8989667C-8F1A-4193-8922-4EFB55F60E8A}" srcId="{B0E374E0-791E-4B8D-8D08-917B59A85268}" destId="{93E2BAFD-7E13-4374-9BBC-9F1D6AF2CB41}" srcOrd="2" destOrd="0" parTransId="{634A10F5-E740-48FF-988F-4E78FDC466A5}" sibTransId="{0EADAC26-5824-4F9C-B3BB-9271203F4E94}"/>
    <dgm:cxn modelId="{C2A37080-F780-450F-AEE4-E924023801B7}" srcId="{B0E374E0-791E-4B8D-8D08-917B59A85268}" destId="{227DFFC8-40E9-4913-9CEB-99337B65EFEE}" srcOrd="5" destOrd="0" parTransId="{C5B877B8-B842-4508-BD02-EACB1CF200BF}" sibTransId="{7CDD5D0A-B152-419B-BB52-408AEAF1389E}"/>
    <dgm:cxn modelId="{FD5EA48A-0166-4799-B7F7-6511B1D28513}" type="presOf" srcId="{04BBD11B-1DEF-485B-A069-B5C0DE31A66B}" destId="{3A9449D5-312E-4499-86E7-E1EA02175A82}" srcOrd="1" destOrd="0" presId="urn:microsoft.com/office/officeart/2005/8/layout/radial5"/>
    <dgm:cxn modelId="{650B6F97-2908-45D6-A4A0-A9459271F1A7}" type="presOf" srcId="{634A10F5-E740-48FF-988F-4E78FDC466A5}" destId="{E811CB6D-1681-4232-B7E6-D1E1E7A37B8E}" srcOrd="1" destOrd="0" presId="urn:microsoft.com/office/officeart/2005/8/layout/radial5"/>
    <dgm:cxn modelId="{555EACA9-BE76-4F4C-85B1-4C2125438EEA}" type="presOf" srcId="{C6C9ED96-E004-4DA9-BE0D-43E1D2CC4699}" destId="{C5527C2A-2CA9-4D06-BDE2-62AEC21F13A6}" srcOrd="0" destOrd="0" presId="urn:microsoft.com/office/officeart/2005/8/layout/radial5"/>
    <dgm:cxn modelId="{582B43AA-9EA5-4798-8108-C13BDDC46123}" type="presOf" srcId="{04BBD11B-1DEF-485B-A069-B5C0DE31A66B}" destId="{8377E0BD-C688-4B2F-A2CB-BE37360EC812}" srcOrd="0" destOrd="0" presId="urn:microsoft.com/office/officeart/2005/8/layout/radial5"/>
    <dgm:cxn modelId="{BF0E14B7-98E5-4F07-8CC6-172E680C1FE8}" type="presOf" srcId="{C5B877B8-B842-4508-BD02-EACB1CF200BF}" destId="{AE76F170-3EF4-4FD2-B190-0ECF5DE23793}" srcOrd="0" destOrd="0" presId="urn:microsoft.com/office/officeart/2005/8/layout/radial5"/>
    <dgm:cxn modelId="{3EA477BA-119C-481C-971C-A02D3C35D3FC}" type="presOf" srcId="{C5B877B8-B842-4508-BD02-EACB1CF200BF}" destId="{4ABFE86D-D7C1-4100-BB2F-0075EB3C2B80}" srcOrd="1" destOrd="0" presId="urn:microsoft.com/office/officeart/2005/8/layout/radial5"/>
    <dgm:cxn modelId="{75381BC1-B598-497A-8B3A-11D22887E6E6}" type="presOf" srcId="{3B02D102-DBB2-46D0-897B-51F22373F4CD}" destId="{B17A3491-98B5-4400-9AA7-68FCB857F9B6}" srcOrd="0" destOrd="0" presId="urn:microsoft.com/office/officeart/2005/8/layout/radial5"/>
    <dgm:cxn modelId="{824160C3-BB7A-4237-8126-EFB9A54082E5}" type="presOf" srcId="{E8E28DA3-8F66-40A7-8839-23A382C37C57}" destId="{C336C33D-7976-48BB-86D7-5E33234D7602}" srcOrd="0" destOrd="0" presId="urn:microsoft.com/office/officeart/2005/8/layout/radial5"/>
    <dgm:cxn modelId="{181301D6-D9DD-49D2-BC85-270482AC1839}" type="presOf" srcId="{C995A812-9F98-4E09-AEE3-AA854794B48E}" destId="{FCE2CC7F-C8D2-4692-8F37-147202A6481F}" srcOrd="0" destOrd="0" presId="urn:microsoft.com/office/officeart/2005/8/layout/radial5"/>
    <dgm:cxn modelId="{5DBBC7D8-FDCA-44B9-8A64-85B84DFB52CD}" type="presOf" srcId="{B0E374E0-791E-4B8D-8D08-917B59A85268}" destId="{1EB066A5-C0BA-4D93-A98D-A01332F473C6}" srcOrd="0" destOrd="0" presId="urn:microsoft.com/office/officeart/2005/8/layout/radial5"/>
    <dgm:cxn modelId="{B450F4D8-B9EB-4C82-A919-926E9469EB5D}" type="presOf" srcId="{4BCA16E4-E882-4096-9096-33FF854D0C58}" destId="{EE059587-57DD-49EC-98D6-4B69689DFAF8}" srcOrd="0" destOrd="0" presId="urn:microsoft.com/office/officeart/2005/8/layout/radial5"/>
    <dgm:cxn modelId="{877915DC-FC79-4777-AF54-C9DAD7197349}" type="presOf" srcId="{E8E28DA3-8F66-40A7-8839-23A382C37C57}" destId="{7D0C8440-5F32-40BB-B354-892FDD8A1867}" srcOrd="1" destOrd="0" presId="urn:microsoft.com/office/officeart/2005/8/layout/radial5"/>
    <dgm:cxn modelId="{81570CDD-50DD-47D3-94A9-81C350B2175F}" type="presOf" srcId="{99EBB699-1F60-45C8-82D3-84915FE421D3}" destId="{676865FC-A68C-4487-A280-77FB0CC5E804}" srcOrd="0" destOrd="0" presId="urn:microsoft.com/office/officeart/2005/8/layout/radial5"/>
    <dgm:cxn modelId="{2EF1D6DE-B8F8-4CC7-9432-033A675EF3CF}" type="presOf" srcId="{634A10F5-E740-48FF-988F-4E78FDC466A5}" destId="{CA27E2C1-D56F-4B70-86F8-6AEA3BAAB0E9}" srcOrd="0" destOrd="0" presId="urn:microsoft.com/office/officeart/2005/8/layout/radial5"/>
    <dgm:cxn modelId="{47A95FEA-AD09-4967-B678-721DE28AA894}" type="presOf" srcId="{2F74E71A-BAB1-4DCB-BA99-72326BDFAE90}" destId="{DAFA1A31-30EC-48F5-ACB7-A479E8CD4B2A}" srcOrd="0" destOrd="0" presId="urn:microsoft.com/office/officeart/2005/8/layout/radial5"/>
    <dgm:cxn modelId="{B662E2FD-482A-4EDF-8A15-80614F64D38C}" type="presParOf" srcId="{EE059587-57DD-49EC-98D6-4B69689DFAF8}" destId="{1EB066A5-C0BA-4D93-A98D-A01332F473C6}" srcOrd="0" destOrd="0" presId="urn:microsoft.com/office/officeart/2005/8/layout/radial5"/>
    <dgm:cxn modelId="{47622774-3276-4BD7-8F59-78170121343B}" type="presParOf" srcId="{EE059587-57DD-49EC-98D6-4B69689DFAF8}" destId="{8377E0BD-C688-4B2F-A2CB-BE37360EC812}" srcOrd="1" destOrd="0" presId="urn:microsoft.com/office/officeart/2005/8/layout/radial5"/>
    <dgm:cxn modelId="{5C2624D8-D085-4D44-B9EC-E7DB53923622}" type="presParOf" srcId="{8377E0BD-C688-4B2F-A2CB-BE37360EC812}" destId="{3A9449D5-312E-4499-86E7-E1EA02175A82}" srcOrd="0" destOrd="0" presId="urn:microsoft.com/office/officeart/2005/8/layout/radial5"/>
    <dgm:cxn modelId="{2EFAC216-D691-4BAA-9339-9B9D98B1A9BE}" type="presParOf" srcId="{EE059587-57DD-49EC-98D6-4B69689DFAF8}" destId="{676865FC-A68C-4487-A280-77FB0CC5E804}" srcOrd="2" destOrd="0" presId="urn:microsoft.com/office/officeart/2005/8/layout/radial5"/>
    <dgm:cxn modelId="{0BF7188A-F9B5-4612-8486-52AFAE6E6BF2}" type="presParOf" srcId="{EE059587-57DD-49EC-98D6-4B69689DFAF8}" destId="{C336C33D-7976-48BB-86D7-5E33234D7602}" srcOrd="3" destOrd="0" presId="urn:microsoft.com/office/officeart/2005/8/layout/radial5"/>
    <dgm:cxn modelId="{8C083E0C-DED0-4EDF-88AD-2D139BA2BDFF}" type="presParOf" srcId="{C336C33D-7976-48BB-86D7-5E33234D7602}" destId="{7D0C8440-5F32-40BB-B354-892FDD8A1867}" srcOrd="0" destOrd="0" presId="urn:microsoft.com/office/officeart/2005/8/layout/radial5"/>
    <dgm:cxn modelId="{20E911FA-3E0D-4ADB-A5E7-117B48821A66}" type="presParOf" srcId="{EE059587-57DD-49EC-98D6-4B69689DFAF8}" destId="{B17A3491-98B5-4400-9AA7-68FCB857F9B6}" srcOrd="4" destOrd="0" presId="urn:microsoft.com/office/officeart/2005/8/layout/radial5"/>
    <dgm:cxn modelId="{6CB8BC19-E974-44A6-ADB0-D5C1A892EA66}" type="presParOf" srcId="{EE059587-57DD-49EC-98D6-4B69689DFAF8}" destId="{CA27E2C1-D56F-4B70-86F8-6AEA3BAAB0E9}" srcOrd="5" destOrd="0" presId="urn:microsoft.com/office/officeart/2005/8/layout/radial5"/>
    <dgm:cxn modelId="{A65EBAAC-6C52-44B9-AE43-616B3E3D96F6}" type="presParOf" srcId="{CA27E2C1-D56F-4B70-86F8-6AEA3BAAB0E9}" destId="{E811CB6D-1681-4232-B7E6-D1E1E7A37B8E}" srcOrd="0" destOrd="0" presId="urn:microsoft.com/office/officeart/2005/8/layout/radial5"/>
    <dgm:cxn modelId="{D69B3D8D-8505-4102-939A-0F42EA62B050}" type="presParOf" srcId="{EE059587-57DD-49EC-98D6-4B69689DFAF8}" destId="{7127F349-1BFA-4C81-A1C6-F23D7ECA162D}" srcOrd="6" destOrd="0" presId="urn:microsoft.com/office/officeart/2005/8/layout/radial5"/>
    <dgm:cxn modelId="{60DE1985-BC7C-4211-AA21-3C2DE9BD40EE}" type="presParOf" srcId="{EE059587-57DD-49EC-98D6-4B69689DFAF8}" destId="{DAFA1A31-30EC-48F5-ACB7-A479E8CD4B2A}" srcOrd="7" destOrd="0" presId="urn:microsoft.com/office/officeart/2005/8/layout/radial5"/>
    <dgm:cxn modelId="{D84779D3-645A-434D-BFCF-AB0BEEBB0A57}" type="presParOf" srcId="{DAFA1A31-30EC-48F5-ACB7-A479E8CD4B2A}" destId="{46DD33C8-77AE-4084-8C0C-D55B2B205940}" srcOrd="0" destOrd="0" presId="urn:microsoft.com/office/officeart/2005/8/layout/radial5"/>
    <dgm:cxn modelId="{6AD14256-4885-4BA8-826B-C761EDC9D2FD}" type="presParOf" srcId="{EE059587-57DD-49EC-98D6-4B69689DFAF8}" destId="{15960106-9B2E-4999-BA69-56E223B5D049}" srcOrd="8" destOrd="0" presId="urn:microsoft.com/office/officeart/2005/8/layout/radial5"/>
    <dgm:cxn modelId="{1AE6E05B-4DDD-4247-B7C9-7A3DBC556114}" type="presParOf" srcId="{EE059587-57DD-49EC-98D6-4B69689DFAF8}" destId="{C5527C2A-2CA9-4D06-BDE2-62AEC21F13A6}" srcOrd="9" destOrd="0" presId="urn:microsoft.com/office/officeart/2005/8/layout/radial5"/>
    <dgm:cxn modelId="{6E30ED4E-162E-49FA-8934-95B20F026692}" type="presParOf" srcId="{C5527C2A-2CA9-4D06-BDE2-62AEC21F13A6}" destId="{7A0842B7-F7C3-4A1A-8EDB-3DEB145C1941}" srcOrd="0" destOrd="0" presId="urn:microsoft.com/office/officeart/2005/8/layout/radial5"/>
    <dgm:cxn modelId="{D7B2CED8-160A-451C-9651-61E98022CD54}" type="presParOf" srcId="{EE059587-57DD-49EC-98D6-4B69689DFAF8}" destId="{FCE2CC7F-C8D2-4692-8F37-147202A6481F}" srcOrd="10" destOrd="0" presId="urn:microsoft.com/office/officeart/2005/8/layout/radial5"/>
    <dgm:cxn modelId="{36F9F29A-F95C-43B8-BD47-6D22223F9752}" type="presParOf" srcId="{EE059587-57DD-49EC-98D6-4B69689DFAF8}" destId="{AE76F170-3EF4-4FD2-B190-0ECF5DE23793}" srcOrd="11" destOrd="0" presId="urn:microsoft.com/office/officeart/2005/8/layout/radial5"/>
    <dgm:cxn modelId="{9806D596-8C03-43F7-B886-166D6307F3DD}" type="presParOf" srcId="{AE76F170-3EF4-4FD2-B190-0ECF5DE23793}" destId="{4ABFE86D-D7C1-4100-BB2F-0075EB3C2B80}" srcOrd="0" destOrd="0" presId="urn:microsoft.com/office/officeart/2005/8/layout/radial5"/>
    <dgm:cxn modelId="{FE2D2701-2461-49D6-81A7-E953D83B03B7}" type="presParOf" srcId="{EE059587-57DD-49EC-98D6-4B69689DFAF8}" destId="{F68AC8FD-529E-40A6-B261-FA3DDC35E73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66A5-C0BA-4D93-A98D-A01332F473C6}">
      <dsp:nvSpPr>
        <dsp:cNvPr id="0" name=""/>
        <dsp:cNvSpPr/>
      </dsp:nvSpPr>
      <dsp:spPr>
        <a:xfrm>
          <a:off x="2891021" y="1732267"/>
          <a:ext cx="1075001" cy="10750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/>
            <a:t>CF</a:t>
          </a:r>
          <a:endParaRPr lang="en-GB" sz="4600" kern="1200" dirty="0"/>
        </a:p>
      </dsp:txBody>
      <dsp:txXfrm>
        <a:off x="3048451" y="1889697"/>
        <a:ext cx="760141" cy="760141"/>
      </dsp:txXfrm>
    </dsp:sp>
    <dsp:sp modelId="{8377E0BD-C688-4B2F-A2CB-BE37360EC812}">
      <dsp:nvSpPr>
        <dsp:cNvPr id="0" name=""/>
        <dsp:cNvSpPr/>
      </dsp:nvSpPr>
      <dsp:spPr>
        <a:xfrm rot="5339594">
          <a:off x="3271901" y="1268366"/>
          <a:ext cx="285182" cy="406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 rot="10800000">
        <a:off x="3313927" y="1306817"/>
        <a:ext cx="199627" cy="243667"/>
      </dsp:txXfrm>
    </dsp:sp>
    <dsp:sp modelId="{676865FC-A68C-4487-A280-77FB0CC5E804}">
      <dsp:nvSpPr>
        <dsp:cNvPr id="0" name=""/>
        <dsp:cNvSpPr/>
      </dsp:nvSpPr>
      <dsp:spPr>
        <a:xfrm>
          <a:off x="2801907" y="0"/>
          <a:ext cx="1194445" cy="11944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Horizon Service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(IT)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6829" y="174922"/>
        <a:ext cx="844601" cy="844601"/>
      </dsp:txXfrm>
    </dsp:sp>
    <dsp:sp modelId="{C336C33D-7976-48BB-86D7-5E33234D7602}">
      <dsp:nvSpPr>
        <dsp:cNvPr id="0" name=""/>
        <dsp:cNvSpPr/>
      </dsp:nvSpPr>
      <dsp:spPr>
        <a:xfrm rot="8972638">
          <a:off x="3971501" y="1676745"/>
          <a:ext cx="264927" cy="406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4045496" y="1737824"/>
        <a:ext cx="185449" cy="243667"/>
      </dsp:txXfrm>
    </dsp:sp>
    <dsp:sp modelId="{B17A3491-98B5-4400-9AA7-68FCB857F9B6}">
      <dsp:nvSpPr>
        <dsp:cNvPr id="0" name=""/>
        <dsp:cNvSpPr/>
      </dsp:nvSpPr>
      <dsp:spPr>
        <a:xfrm>
          <a:off x="4244154" y="794816"/>
          <a:ext cx="1262326" cy="1279287"/>
        </a:xfrm>
        <a:prstGeom prst="ellipse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Ares 2.0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(IT)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017" y="982163"/>
        <a:ext cx="892600" cy="904593"/>
      </dsp:txXfrm>
    </dsp:sp>
    <dsp:sp modelId="{CA27E2C1-D56F-4B70-86F8-6AEA3BAAB0E9}">
      <dsp:nvSpPr>
        <dsp:cNvPr id="0" name=""/>
        <dsp:cNvSpPr/>
      </dsp:nvSpPr>
      <dsp:spPr>
        <a:xfrm rot="12600000">
          <a:off x="3970903" y="2455744"/>
          <a:ext cx="262885" cy="406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4044485" y="2556682"/>
        <a:ext cx="184020" cy="243667"/>
      </dsp:txXfrm>
    </dsp:sp>
    <dsp:sp modelId="{7127F349-1BFA-4C81-A1C6-F23D7ECA162D}">
      <dsp:nvSpPr>
        <dsp:cNvPr id="0" name=""/>
        <dsp:cNvSpPr/>
      </dsp:nvSpPr>
      <dsp:spPr>
        <a:xfrm>
          <a:off x="4228435" y="2494839"/>
          <a:ext cx="1293763" cy="1220472"/>
        </a:xfrm>
        <a:prstGeom prst="ellipse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CISMAI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(IT)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7902" y="2673573"/>
        <a:ext cx="914829" cy="863004"/>
      </dsp:txXfrm>
    </dsp:sp>
    <dsp:sp modelId="{DAFA1A31-30EC-48F5-ACB7-A479E8CD4B2A}">
      <dsp:nvSpPr>
        <dsp:cNvPr id="0" name=""/>
        <dsp:cNvSpPr/>
      </dsp:nvSpPr>
      <dsp:spPr>
        <a:xfrm rot="5400000">
          <a:off x="3286510" y="2864120"/>
          <a:ext cx="284022" cy="406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329114" y="2902739"/>
        <a:ext cx="198815" cy="243667"/>
      </dsp:txXfrm>
    </dsp:sp>
    <dsp:sp modelId="{15960106-9B2E-4999-BA69-56E223B5D049}">
      <dsp:nvSpPr>
        <dsp:cNvPr id="0" name=""/>
        <dsp:cNvSpPr/>
      </dsp:nvSpPr>
      <dsp:spPr>
        <a:xfrm>
          <a:off x="2831299" y="3343160"/>
          <a:ext cx="1194445" cy="1194445"/>
        </a:xfrm>
        <a:prstGeom prst="ellipse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WCK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(GR)</a:t>
          </a:r>
        </a:p>
      </dsp:txBody>
      <dsp:txXfrm>
        <a:off x="3006221" y="3518082"/>
        <a:ext cx="844601" cy="844601"/>
      </dsp:txXfrm>
    </dsp:sp>
    <dsp:sp modelId="{C5527C2A-2CA9-4D06-BDE2-62AEC21F13A6}">
      <dsp:nvSpPr>
        <dsp:cNvPr id="0" name=""/>
        <dsp:cNvSpPr/>
      </dsp:nvSpPr>
      <dsp:spPr>
        <a:xfrm rot="19792278">
          <a:off x="2699472" y="2430461"/>
          <a:ext cx="204546" cy="406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 rot="10800000">
        <a:off x="2703617" y="2527084"/>
        <a:ext cx="143182" cy="243667"/>
      </dsp:txXfrm>
    </dsp:sp>
    <dsp:sp modelId="{FCE2CC7F-C8D2-4692-8F37-147202A6481F}">
      <dsp:nvSpPr>
        <dsp:cNvPr id="0" name=""/>
        <dsp:cNvSpPr/>
      </dsp:nvSpPr>
      <dsp:spPr>
        <a:xfrm>
          <a:off x="1308015" y="2480870"/>
          <a:ext cx="1455360" cy="1194445"/>
        </a:xfrm>
        <a:prstGeom prst="ellipse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Dinamika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(BG)</a:t>
          </a:r>
        </a:p>
      </dsp:txBody>
      <dsp:txXfrm>
        <a:off x="1521148" y="2655792"/>
        <a:ext cx="1029094" cy="844601"/>
      </dsp:txXfrm>
    </dsp:sp>
    <dsp:sp modelId="{AE76F170-3EF4-4FD2-B190-0ECF5DE23793}">
      <dsp:nvSpPr>
        <dsp:cNvPr id="0" name=""/>
        <dsp:cNvSpPr/>
      </dsp:nvSpPr>
      <dsp:spPr>
        <a:xfrm rot="1659907">
          <a:off x="2607055" y="1671944"/>
          <a:ext cx="275419" cy="406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 rot="10800000">
        <a:off x="2611778" y="1733984"/>
        <a:ext cx="192793" cy="243667"/>
      </dsp:txXfrm>
    </dsp:sp>
    <dsp:sp modelId="{F68AC8FD-529E-40A6-B261-FA3DDC35E73E}">
      <dsp:nvSpPr>
        <dsp:cNvPr id="0" name=""/>
        <dsp:cNvSpPr/>
      </dsp:nvSpPr>
      <dsp:spPr>
        <a:xfrm>
          <a:off x="1384504" y="763002"/>
          <a:ext cx="1194445" cy="1342915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CSCD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(BG)</a:t>
          </a:r>
        </a:p>
      </dsp:txBody>
      <dsp:txXfrm>
        <a:off x="1559426" y="959667"/>
        <a:ext cx="844601" cy="949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</a:rPr>
              <a:t>Fare clic per modificare lo stile del titolo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8C7F062-68AE-4838-8F1D-C54505B9E26B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2/15/22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B4B1714-07A0-4682-A89D-68B0B5A18B3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</a:rPr>
              <a:t>Fare clic per modificare lo stile del titolo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143F19C-6887-49CF-A544-1E13864E81FF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2/15/22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A230E3F-AF41-40BD-9011-B8C290117C6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EA80A59-5021-47DA-83DC-A0D2D5CF9B43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2/15/22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1193A15-3DFE-4A0A-A990-9C63FE48347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www.children-first.eu/" TargetMode="External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523880" y="2390040"/>
            <a:ext cx="9143640" cy="3080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it-IT" sz="4000" spc="-1" strike="noStrike">
                <a:solidFill>
                  <a:srgbClr val="404040"/>
                </a:solidFill>
                <a:latin typeface="Arial"/>
              </a:rPr>
              <a:t>CHILDREN FIRST</a:t>
            </a:r>
            <a:br/>
            <a:r>
              <a:rPr b="0" lang="it-IT" sz="3200" spc="-1" strike="noStrike">
                <a:solidFill>
                  <a:srgbClr val="404040"/>
                </a:solidFill>
                <a:latin typeface="Arial"/>
              </a:rPr>
              <a:t>«Improving Local Services for a more effective and Child – Centred Approach to Witnessed Violence» </a:t>
            </a:r>
            <a:br/>
            <a:br/>
            <a:r>
              <a:rPr b="0" lang="it-IT" sz="32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it-IT" sz="32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it-IT" sz="32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it-IT" sz="32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it-IT" sz="32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it-IT" sz="2400" spc="-1" strike="noStrike">
                <a:solidFill>
                  <a:srgbClr val="404040"/>
                </a:solidFill>
                <a:latin typeface="Arial"/>
              </a:rPr>
              <a:t>dott.ssa Francesca Russo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Immagine 4" descr=""/>
          <p:cNvPicPr/>
          <p:nvPr/>
        </p:nvPicPr>
        <p:blipFill>
          <a:blip r:embed="rId1"/>
          <a:stretch/>
        </p:blipFill>
        <p:spPr>
          <a:xfrm>
            <a:off x="1064880" y="30024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25" name="Immagine 5" descr=""/>
          <p:cNvPicPr/>
          <p:nvPr/>
        </p:nvPicPr>
        <p:blipFill>
          <a:blip r:embed="rId2"/>
          <a:stretch/>
        </p:blipFill>
        <p:spPr>
          <a:xfrm>
            <a:off x="6627240" y="42120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7709760" y="606744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27" name="Immagine 7" descr=""/>
          <p:cNvPicPr/>
          <p:nvPr/>
        </p:nvPicPr>
        <p:blipFill>
          <a:blip r:embed="rId3"/>
          <a:stretch/>
        </p:blipFill>
        <p:spPr>
          <a:xfrm>
            <a:off x="2934360" y="1671480"/>
            <a:ext cx="5719680" cy="67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magine 3" descr=""/>
          <p:cNvPicPr/>
          <p:nvPr/>
        </p:nvPicPr>
        <p:blipFill>
          <a:blip r:embed="rId1"/>
          <a:stretch/>
        </p:blipFill>
        <p:spPr>
          <a:xfrm>
            <a:off x="1100520" y="31968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61" name="Immagine 4" descr=""/>
          <p:cNvPicPr/>
          <p:nvPr/>
        </p:nvPicPr>
        <p:blipFill>
          <a:blip r:embed="rId2"/>
          <a:stretch/>
        </p:blipFill>
        <p:spPr>
          <a:xfrm>
            <a:off x="6591240" y="44100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7687080" y="621504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63" name="Segnaposto contenuto 8" descr=""/>
          <p:cNvPicPr/>
          <p:nvPr/>
        </p:nvPicPr>
        <p:blipFill>
          <a:blip r:embed="rId3"/>
          <a:stretch/>
        </p:blipFill>
        <p:spPr>
          <a:xfrm rot="20788800">
            <a:off x="553320" y="1422000"/>
            <a:ext cx="2411280" cy="4350960"/>
          </a:xfrm>
          <a:prstGeom prst="rect">
            <a:avLst/>
          </a:prstGeom>
          <a:ln w="0">
            <a:noFill/>
          </a:ln>
        </p:spPr>
      </p:pic>
      <p:pic>
        <p:nvPicPr>
          <p:cNvPr id="164" name="Immagine 9" descr=""/>
          <p:cNvPicPr/>
          <p:nvPr/>
        </p:nvPicPr>
        <p:blipFill>
          <a:blip r:embed="rId4"/>
          <a:stretch/>
        </p:blipFill>
        <p:spPr>
          <a:xfrm>
            <a:off x="2169720" y="2274480"/>
            <a:ext cx="2555640" cy="4263480"/>
          </a:xfrm>
          <a:prstGeom prst="rect">
            <a:avLst/>
          </a:prstGeom>
          <a:ln w="0">
            <a:noFill/>
          </a:ln>
        </p:spPr>
      </p:pic>
      <p:pic>
        <p:nvPicPr>
          <p:cNvPr id="165" name="Immagine 10" descr=""/>
          <p:cNvPicPr/>
          <p:nvPr/>
        </p:nvPicPr>
        <p:blipFill>
          <a:blip r:embed="rId5"/>
          <a:stretch/>
        </p:blipFill>
        <p:spPr>
          <a:xfrm>
            <a:off x="4869000" y="1200600"/>
            <a:ext cx="3660120" cy="2735640"/>
          </a:xfrm>
          <a:prstGeom prst="rect">
            <a:avLst/>
          </a:prstGeom>
          <a:ln w="0">
            <a:noFill/>
          </a:ln>
        </p:spPr>
      </p:pic>
      <p:pic>
        <p:nvPicPr>
          <p:cNvPr id="166" name="Immagine 11" descr=""/>
          <p:cNvPicPr/>
          <p:nvPr/>
        </p:nvPicPr>
        <p:blipFill>
          <a:blip r:embed="rId6"/>
          <a:stretch/>
        </p:blipFill>
        <p:spPr>
          <a:xfrm>
            <a:off x="8672760" y="1362240"/>
            <a:ext cx="3261960" cy="2447640"/>
          </a:xfrm>
          <a:prstGeom prst="rect">
            <a:avLst/>
          </a:prstGeom>
          <a:ln w="0">
            <a:noFill/>
          </a:ln>
        </p:spPr>
      </p:pic>
      <p:pic>
        <p:nvPicPr>
          <p:cNvPr id="167" name="Immagine 12" descr=""/>
          <p:cNvPicPr/>
          <p:nvPr/>
        </p:nvPicPr>
        <p:blipFill>
          <a:blip r:embed="rId7"/>
          <a:stretch/>
        </p:blipFill>
        <p:spPr>
          <a:xfrm>
            <a:off x="5061240" y="4091040"/>
            <a:ext cx="2830320" cy="2123640"/>
          </a:xfrm>
          <a:prstGeom prst="rect">
            <a:avLst/>
          </a:prstGeom>
          <a:ln w="0">
            <a:noFill/>
          </a:ln>
        </p:spPr>
      </p:pic>
      <p:pic>
        <p:nvPicPr>
          <p:cNvPr id="168" name="Immagine 16" descr=""/>
          <p:cNvPicPr/>
          <p:nvPr/>
        </p:nvPicPr>
        <p:blipFill>
          <a:blip r:embed="rId8"/>
          <a:stretch/>
        </p:blipFill>
        <p:spPr>
          <a:xfrm>
            <a:off x="9042840" y="4055040"/>
            <a:ext cx="1516320" cy="21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829400" y="169200"/>
            <a:ext cx="1467720" cy="614520"/>
          </a:xfrm>
          <a:prstGeom prst="rect">
            <a:avLst/>
          </a:prstGeom>
          <a:solidFill>
            <a:srgbClr val="ffc000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CF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631800" y="992520"/>
            <a:ext cx="1300320" cy="811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1. Project Management (1- 24M)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782800" y="972360"/>
            <a:ext cx="1416240" cy="83124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2. Needs Assessment (1-5M)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4867560" y="960120"/>
            <a:ext cx="1430640" cy="811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3. Capacity Building(6-11M)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7307280" y="982800"/>
            <a:ext cx="1434600" cy="811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4. Impact And Multiplier Effect (12-20M)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9652680" y="980640"/>
            <a:ext cx="1605600" cy="8110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5. Dissemination and Communication (1-24M)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813240" y="1973520"/>
            <a:ext cx="1081440" cy="79812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T.1.1 Kick – Off Meeting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824040" y="3034800"/>
            <a:ext cx="1115640" cy="78516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T.1.2 Coordination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77" name="CustomShape 9"/>
          <p:cNvSpPr/>
          <p:nvPr/>
        </p:nvSpPr>
        <p:spPr>
          <a:xfrm>
            <a:off x="825840" y="4087080"/>
            <a:ext cx="1101240" cy="81108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T.1.3 Financial Management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78" name="CustomShape 10"/>
          <p:cNvSpPr/>
          <p:nvPr/>
        </p:nvSpPr>
        <p:spPr>
          <a:xfrm>
            <a:off x="822240" y="5237640"/>
            <a:ext cx="1117800" cy="71424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T.1.4 Monitoring Evaluation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79" name="CustomShape 11"/>
          <p:cNvSpPr/>
          <p:nvPr/>
        </p:nvSpPr>
        <p:spPr>
          <a:xfrm>
            <a:off x="2983320" y="2011680"/>
            <a:ext cx="1158840" cy="55836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T.2.1 Definition of the general methodology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0" name="CustomShape 12"/>
          <p:cNvSpPr/>
          <p:nvPr/>
        </p:nvSpPr>
        <p:spPr>
          <a:xfrm>
            <a:off x="2983680" y="2814480"/>
            <a:ext cx="1158840" cy="71820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T.2.2 Mapping Activity and mobilization of the sample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1" name="CustomShape 13"/>
          <p:cNvSpPr/>
          <p:nvPr/>
        </p:nvSpPr>
        <p:spPr>
          <a:xfrm>
            <a:off x="2969280" y="3759480"/>
            <a:ext cx="1272960" cy="51480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T.2.3 Literature Review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2" name="Line 14"/>
          <p:cNvSpPr/>
          <p:nvPr/>
        </p:nvSpPr>
        <p:spPr>
          <a:xfrm>
            <a:off x="2599920" y="4842360"/>
            <a:ext cx="36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15"/>
          <p:cNvSpPr/>
          <p:nvPr/>
        </p:nvSpPr>
        <p:spPr>
          <a:xfrm>
            <a:off x="3002760" y="4560840"/>
            <a:ext cx="1239120" cy="52128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T.2.4 Qualitative Study among Practitioners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4" name="CustomShape 16"/>
          <p:cNvSpPr/>
          <p:nvPr/>
        </p:nvSpPr>
        <p:spPr>
          <a:xfrm>
            <a:off x="2973240" y="5351400"/>
            <a:ext cx="1257120" cy="58680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T2.5 Qualitative Study among children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5" name="CustomShape 17"/>
          <p:cNvSpPr/>
          <p:nvPr/>
        </p:nvSpPr>
        <p:spPr>
          <a:xfrm>
            <a:off x="2984760" y="6091560"/>
            <a:ext cx="1234440" cy="74016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T.2.6 Elaboration National and Comparative Report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6" name="CustomShape 18"/>
          <p:cNvSpPr/>
          <p:nvPr/>
        </p:nvSpPr>
        <p:spPr>
          <a:xfrm>
            <a:off x="5315040" y="1995480"/>
            <a:ext cx="1253880" cy="55836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T.3.1 Development of Training Material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7" name="CustomShape 19"/>
          <p:cNvSpPr/>
          <p:nvPr/>
        </p:nvSpPr>
        <p:spPr>
          <a:xfrm>
            <a:off x="5314320" y="2777760"/>
            <a:ext cx="1247040" cy="51732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T.3.2 Test of Training Material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8" name="CustomShape 20"/>
          <p:cNvSpPr/>
          <p:nvPr/>
        </p:nvSpPr>
        <p:spPr>
          <a:xfrm>
            <a:off x="5339520" y="3533040"/>
            <a:ext cx="1253880" cy="56700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T.3.3 Implementation Training Sessions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9" name="CustomShape 21"/>
          <p:cNvSpPr/>
          <p:nvPr/>
        </p:nvSpPr>
        <p:spPr>
          <a:xfrm>
            <a:off x="5365440" y="4353120"/>
            <a:ext cx="1238040" cy="99792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T.3.4 Assessment and Report of Training Activities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0" name="Line 22"/>
          <p:cNvSpPr/>
          <p:nvPr/>
        </p:nvSpPr>
        <p:spPr>
          <a:xfrm>
            <a:off x="5291280" y="5151240"/>
            <a:ext cx="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23"/>
          <p:cNvSpPr/>
          <p:nvPr/>
        </p:nvSpPr>
        <p:spPr>
          <a:xfrm>
            <a:off x="7575840" y="1965600"/>
            <a:ext cx="1048320" cy="70812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T.4.1 Local Cascade Training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2" name="CustomShape 24"/>
          <p:cNvSpPr/>
          <p:nvPr/>
        </p:nvSpPr>
        <p:spPr>
          <a:xfrm>
            <a:off x="7565760" y="2998440"/>
            <a:ext cx="1151640" cy="75564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T.4.2 Empowerment of women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3" name="CustomShape 25"/>
          <p:cNvSpPr/>
          <p:nvPr/>
        </p:nvSpPr>
        <p:spPr>
          <a:xfrm>
            <a:off x="7562520" y="3974400"/>
            <a:ext cx="1167120" cy="73908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T.4.3 Empowerment of children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4" name="CustomShape 26"/>
          <p:cNvSpPr/>
          <p:nvPr/>
        </p:nvSpPr>
        <p:spPr>
          <a:xfrm>
            <a:off x="7575840" y="4923720"/>
            <a:ext cx="1048320" cy="57600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T.4.4 Mutual Learning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5" name="CustomShape 27"/>
          <p:cNvSpPr/>
          <p:nvPr/>
        </p:nvSpPr>
        <p:spPr>
          <a:xfrm>
            <a:off x="7579440" y="5824440"/>
            <a:ext cx="1048320" cy="63720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T.4.5 Guidelines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6" name="CustomShape 28"/>
          <p:cNvSpPr/>
          <p:nvPr/>
        </p:nvSpPr>
        <p:spPr>
          <a:xfrm>
            <a:off x="9977400" y="1856520"/>
            <a:ext cx="1364760" cy="66852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T.5.1Communication and Dissemination Plan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7" name="CustomShape 29"/>
          <p:cNvSpPr/>
          <p:nvPr/>
        </p:nvSpPr>
        <p:spPr>
          <a:xfrm>
            <a:off x="9977400" y="2598840"/>
            <a:ext cx="1364760" cy="53100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T.5.2 Setting up of Social Web Project’s identity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8" name="CustomShape 30"/>
          <p:cNvSpPr/>
          <p:nvPr/>
        </p:nvSpPr>
        <p:spPr>
          <a:xfrm>
            <a:off x="9977400" y="3344760"/>
            <a:ext cx="1340280" cy="50508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T.5.3 Production of Creative Material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9" name="CustomShape 31"/>
          <p:cNvSpPr/>
          <p:nvPr/>
        </p:nvSpPr>
        <p:spPr>
          <a:xfrm>
            <a:off x="9981000" y="4100400"/>
            <a:ext cx="1333800" cy="50508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T.5.4 Communication Campaign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00" name="CustomShape 32"/>
          <p:cNvSpPr/>
          <p:nvPr/>
        </p:nvSpPr>
        <p:spPr>
          <a:xfrm>
            <a:off x="9977400" y="4874760"/>
            <a:ext cx="1392120" cy="50148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T.5.5 Infodays for Institutions and CSOs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01" name="CustomShape 33"/>
          <p:cNvSpPr/>
          <p:nvPr/>
        </p:nvSpPr>
        <p:spPr>
          <a:xfrm>
            <a:off x="9977400" y="5595120"/>
            <a:ext cx="1379520" cy="45828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T.5.6 Infodays in Universities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02" name="CustomShape 34"/>
          <p:cNvSpPr/>
          <p:nvPr/>
        </p:nvSpPr>
        <p:spPr>
          <a:xfrm>
            <a:off x="9990000" y="6240600"/>
            <a:ext cx="1379520" cy="54648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T.5.7 Final Conference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03" name="Line 35"/>
          <p:cNvSpPr/>
          <p:nvPr/>
        </p:nvSpPr>
        <p:spPr>
          <a:xfrm>
            <a:off x="9652320" y="1803600"/>
            <a:ext cx="12600" cy="471024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Line 36"/>
          <p:cNvSpPr/>
          <p:nvPr/>
        </p:nvSpPr>
        <p:spPr>
          <a:xfrm flipH="1">
            <a:off x="9652320" y="2864160"/>
            <a:ext cx="32508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Line 37"/>
          <p:cNvSpPr/>
          <p:nvPr/>
        </p:nvSpPr>
        <p:spPr>
          <a:xfrm flipH="1">
            <a:off x="9664920" y="3597120"/>
            <a:ext cx="31248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Line 38"/>
          <p:cNvSpPr/>
          <p:nvPr/>
        </p:nvSpPr>
        <p:spPr>
          <a:xfrm flipH="1">
            <a:off x="9640080" y="4352760"/>
            <a:ext cx="340920" cy="468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Line 39"/>
          <p:cNvSpPr/>
          <p:nvPr/>
        </p:nvSpPr>
        <p:spPr>
          <a:xfrm flipH="1">
            <a:off x="9664920" y="5125680"/>
            <a:ext cx="31248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Line 40"/>
          <p:cNvSpPr/>
          <p:nvPr/>
        </p:nvSpPr>
        <p:spPr>
          <a:xfrm flipH="1">
            <a:off x="9664920" y="5824440"/>
            <a:ext cx="31248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Line 41"/>
          <p:cNvSpPr/>
          <p:nvPr/>
        </p:nvSpPr>
        <p:spPr>
          <a:xfrm flipH="1">
            <a:off x="9664920" y="6513840"/>
            <a:ext cx="32472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Line 42"/>
          <p:cNvSpPr/>
          <p:nvPr/>
        </p:nvSpPr>
        <p:spPr>
          <a:xfrm flipH="1">
            <a:off x="7294680" y="1803600"/>
            <a:ext cx="12600" cy="429444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Line 43"/>
          <p:cNvSpPr/>
          <p:nvPr/>
        </p:nvSpPr>
        <p:spPr>
          <a:xfrm flipH="1">
            <a:off x="7307280" y="2319480"/>
            <a:ext cx="26856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Line 44"/>
          <p:cNvSpPr/>
          <p:nvPr/>
        </p:nvSpPr>
        <p:spPr>
          <a:xfrm flipH="1">
            <a:off x="7307280" y="5211720"/>
            <a:ext cx="26856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Line 45"/>
          <p:cNvSpPr/>
          <p:nvPr/>
        </p:nvSpPr>
        <p:spPr>
          <a:xfrm>
            <a:off x="5113440" y="1783440"/>
            <a:ext cx="360" cy="293004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Line 46"/>
          <p:cNvSpPr/>
          <p:nvPr/>
        </p:nvSpPr>
        <p:spPr>
          <a:xfrm flipH="1">
            <a:off x="5113440" y="2274480"/>
            <a:ext cx="20124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Line 47"/>
          <p:cNvSpPr/>
          <p:nvPr/>
        </p:nvSpPr>
        <p:spPr>
          <a:xfrm flipH="1" flipV="1">
            <a:off x="5113440" y="3034080"/>
            <a:ext cx="200520" cy="21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Line 48"/>
          <p:cNvSpPr/>
          <p:nvPr/>
        </p:nvSpPr>
        <p:spPr>
          <a:xfrm flipH="1">
            <a:off x="5113440" y="3816360"/>
            <a:ext cx="225720" cy="7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Line 49"/>
          <p:cNvSpPr/>
          <p:nvPr/>
        </p:nvSpPr>
        <p:spPr>
          <a:xfrm>
            <a:off x="2782440" y="1812600"/>
            <a:ext cx="360" cy="464904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Line 50"/>
          <p:cNvSpPr/>
          <p:nvPr/>
        </p:nvSpPr>
        <p:spPr>
          <a:xfrm flipH="1">
            <a:off x="2782440" y="2290680"/>
            <a:ext cx="20052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Line 51"/>
          <p:cNvSpPr/>
          <p:nvPr/>
        </p:nvSpPr>
        <p:spPr>
          <a:xfrm>
            <a:off x="2782440" y="3197880"/>
            <a:ext cx="22032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Line 52"/>
          <p:cNvSpPr/>
          <p:nvPr/>
        </p:nvSpPr>
        <p:spPr>
          <a:xfrm flipH="1">
            <a:off x="2795040" y="4016880"/>
            <a:ext cx="17388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Line 53"/>
          <p:cNvSpPr/>
          <p:nvPr/>
        </p:nvSpPr>
        <p:spPr>
          <a:xfrm flipH="1">
            <a:off x="2795040" y="4821480"/>
            <a:ext cx="20772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Line 54"/>
          <p:cNvSpPr/>
          <p:nvPr/>
        </p:nvSpPr>
        <p:spPr>
          <a:xfrm flipH="1">
            <a:off x="2795040" y="5644800"/>
            <a:ext cx="17784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Line 55"/>
          <p:cNvSpPr/>
          <p:nvPr/>
        </p:nvSpPr>
        <p:spPr>
          <a:xfrm flipH="1">
            <a:off x="2782440" y="6461640"/>
            <a:ext cx="20232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Line 56"/>
          <p:cNvSpPr/>
          <p:nvPr/>
        </p:nvSpPr>
        <p:spPr>
          <a:xfrm>
            <a:off x="631440" y="1803600"/>
            <a:ext cx="6840" cy="37911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Line 57"/>
          <p:cNvSpPr/>
          <p:nvPr/>
        </p:nvSpPr>
        <p:spPr>
          <a:xfrm>
            <a:off x="813240" y="2372400"/>
            <a:ext cx="36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Line 58"/>
          <p:cNvSpPr/>
          <p:nvPr/>
        </p:nvSpPr>
        <p:spPr>
          <a:xfrm flipH="1">
            <a:off x="631440" y="2372400"/>
            <a:ext cx="18180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Line 59"/>
          <p:cNvSpPr/>
          <p:nvPr/>
        </p:nvSpPr>
        <p:spPr>
          <a:xfrm flipH="1">
            <a:off x="638280" y="3427560"/>
            <a:ext cx="18540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Line 60"/>
          <p:cNvSpPr/>
          <p:nvPr/>
        </p:nvSpPr>
        <p:spPr>
          <a:xfrm flipH="1">
            <a:off x="638280" y="4492440"/>
            <a:ext cx="18720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Line 61"/>
          <p:cNvSpPr/>
          <p:nvPr/>
        </p:nvSpPr>
        <p:spPr>
          <a:xfrm flipH="1">
            <a:off x="638280" y="5594760"/>
            <a:ext cx="1836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Line 62"/>
          <p:cNvSpPr/>
          <p:nvPr/>
        </p:nvSpPr>
        <p:spPr>
          <a:xfrm>
            <a:off x="5113440" y="4713480"/>
            <a:ext cx="25200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Line 63"/>
          <p:cNvSpPr/>
          <p:nvPr/>
        </p:nvSpPr>
        <p:spPr>
          <a:xfrm flipV="1">
            <a:off x="631440" y="476280"/>
            <a:ext cx="4197960" cy="4957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Line 64"/>
          <p:cNvSpPr/>
          <p:nvPr/>
        </p:nvSpPr>
        <p:spPr>
          <a:xfrm flipV="1">
            <a:off x="3490920" y="476280"/>
            <a:ext cx="1338480" cy="4957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Line 65"/>
          <p:cNvSpPr/>
          <p:nvPr/>
        </p:nvSpPr>
        <p:spPr>
          <a:xfrm flipH="1" flipV="1">
            <a:off x="6297480" y="476280"/>
            <a:ext cx="1726920" cy="5065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Line 66"/>
          <p:cNvSpPr/>
          <p:nvPr/>
        </p:nvSpPr>
        <p:spPr>
          <a:xfrm flipH="1" flipV="1">
            <a:off x="6297480" y="476280"/>
            <a:ext cx="4713840" cy="51588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Line 67"/>
          <p:cNvSpPr/>
          <p:nvPr/>
        </p:nvSpPr>
        <p:spPr>
          <a:xfrm flipV="1">
            <a:off x="5580360" y="771840"/>
            <a:ext cx="0" cy="18828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Line 68"/>
          <p:cNvSpPr/>
          <p:nvPr/>
        </p:nvSpPr>
        <p:spPr>
          <a:xfrm>
            <a:off x="7307280" y="6092280"/>
            <a:ext cx="26856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Line 69"/>
          <p:cNvSpPr/>
          <p:nvPr/>
        </p:nvSpPr>
        <p:spPr>
          <a:xfrm>
            <a:off x="7307280" y="4274280"/>
            <a:ext cx="26856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Line 70"/>
          <p:cNvSpPr/>
          <p:nvPr/>
        </p:nvSpPr>
        <p:spPr>
          <a:xfrm flipH="1">
            <a:off x="7307280" y="3376080"/>
            <a:ext cx="258120" cy="36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Line 71"/>
          <p:cNvSpPr/>
          <p:nvPr/>
        </p:nvSpPr>
        <p:spPr>
          <a:xfrm flipH="1">
            <a:off x="9664920" y="2190600"/>
            <a:ext cx="31248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761040" y="18637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4000" spc="-1" strike="noStrike">
                <a:solidFill>
                  <a:srgbClr val="002060"/>
                </a:solidFill>
                <a:latin typeface="Arial"/>
              </a:rPr>
              <a:t>Il valore aggiunto europeo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Children First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rappresenta un modello di intervento </a:t>
            </a: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originale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 e </a:t>
            </a: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innovativo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 per quanto riguarda il fenomeno della Violenza Assistita. Il progetto infatti si basa </a:t>
            </a:r>
            <a:r>
              <a:rPr b="0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sull’analisi di misure legislative europee cruciali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, </a:t>
            </a:r>
            <a:r>
              <a:rPr b="0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buone pratiche riconosciute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(es. linee guida sulla violenza assistita del CISMAI, progetto WE GO), </a:t>
            </a:r>
            <a:r>
              <a:rPr b="0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metodi innovativi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 (es. strumenti di approfondimento comportamentale, approcci di auto-indagine, teoria della resilienza) </a:t>
            </a: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la cui diffusione a livello UE rappresenta un incentivo chiave per migliorare i sistemi di assistenza a favore dei bambini.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Immagine 3" descr=""/>
          <p:cNvPicPr/>
          <p:nvPr/>
        </p:nvPicPr>
        <p:blipFill>
          <a:blip r:embed="rId1"/>
          <a:stretch/>
        </p:blipFill>
        <p:spPr>
          <a:xfrm>
            <a:off x="1100520" y="31968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242" name="Immagine 4" descr=""/>
          <p:cNvPicPr/>
          <p:nvPr/>
        </p:nvPicPr>
        <p:blipFill>
          <a:blip r:embed="rId2"/>
          <a:stretch/>
        </p:blipFill>
        <p:spPr>
          <a:xfrm>
            <a:off x="6591240" y="44100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243" name="CustomShape 2"/>
          <p:cNvSpPr/>
          <p:nvPr/>
        </p:nvSpPr>
        <p:spPr>
          <a:xfrm>
            <a:off x="7687080" y="621504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033200" y="2095200"/>
            <a:ext cx="1072692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2800" spc="-1" strike="noStrike" u="sng">
                <a:solidFill>
                  <a:srgbClr val="067aef"/>
                </a:solidFill>
                <a:uFillTx/>
                <a:latin typeface="Arial"/>
                <a:hlinkClick r:id="rId1"/>
              </a:rPr>
              <a:t>www.children-first.eu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45" name="Group 2"/>
          <p:cNvGrpSpPr/>
          <p:nvPr/>
        </p:nvGrpSpPr>
        <p:grpSpPr>
          <a:xfrm>
            <a:off x="0" y="-7920"/>
            <a:ext cx="12110760" cy="6865560"/>
            <a:chOff x="0" y="-7920"/>
            <a:chExt cx="12110760" cy="6865560"/>
          </a:xfrm>
        </p:grpSpPr>
        <p:pic>
          <p:nvPicPr>
            <p:cNvPr id="246" name="Immagine 4" descr="purple-bg.jpg"/>
            <p:cNvPicPr/>
            <p:nvPr/>
          </p:nvPicPr>
          <p:blipFill>
            <a:blip r:embed="rId2"/>
            <a:stretch/>
          </p:blipFill>
          <p:spPr>
            <a:xfrm>
              <a:off x="101520" y="6035400"/>
              <a:ext cx="12009240" cy="822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7" name="Immagine 5" descr="STATI_GENERALI_2014_BANNER_2.jpg"/>
            <p:cNvPicPr/>
            <p:nvPr/>
          </p:nvPicPr>
          <p:blipFill>
            <a:blip r:embed="rId3"/>
            <a:stretch/>
          </p:blipFill>
          <p:spPr>
            <a:xfrm>
              <a:off x="79560" y="-7920"/>
              <a:ext cx="11969280" cy="1748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8" name="Immagine 6" descr="children-bg.png"/>
            <p:cNvPicPr/>
            <p:nvPr/>
          </p:nvPicPr>
          <p:blipFill>
            <a:blip r:embed="rId4"/>
            <a:stretch/>
          </p:blipFill>
          <p:spPr>
            <a:xfrm>
              <a:off x="0" y="5159880"/>
              <a:ext cx="12009240" cy="875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49" name="Immagine 1" descr=""/>
          <p:cNvPicPr/>
          <p:nvPr/>
        </p:nvPicPr>
        <p:blipFill>
          <a:blip r:embed="rId5"/>
          <a:stretch/>
        </p:blipFill>
        <p:spPr>
          <a:xfrm>
            <a:off x="2570400" y="1978560"/>
            <a:ext cx="7888680" cy="229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99560" y="20188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002060"/>
                </a:solidFill>
                <a:latin typeface="Arial"/>
              </a:rPr>
              <a:t>Children First in </a:t>
            </a:r>
            <a:r>
              <a:rPr b="1" lang="it-IT" sz="4000" spc="-1" strike="noStrike">
                <a:solidFill>
                  <a:srgbClr val="002060"/>
                </a:solidFill>
                <a:latin typeface="Arial"/>
              </a:rPr>
              <a:t>pillole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262626"/>
                </a:solidFill>
                <a:latin typeface="Arial"/>
              </a:rPr>
              <a:t>Il </a:t>
            </a: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progetto Children First (CF)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risponde al bando europeo del programma “Diritti, Uguaglianza e Cittadinanza 2014-2020”, con la finalità di migliorare la qualità dell’assistenza e del supporto, forniti dagli operatori pubblici e privati in favore dei </a:t>
            </a: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minori vittime di violenza assistita.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262626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Immagine 3" descr=""/>
          <p:cNvPicPr/>
          <p:nvPr/>
        </p:nvPicPr>
        <p:blipFill>
          <a:blip r:embed="rId1"/>
          <a:stretch/>
        </p:blipFill>
        <p:spPr>
          <a:xfrm>
            <a:off x="799560" y="24588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30" name="Immagine 4" descr=""/>
          <p:cNvPicPr/>
          <p:nvPr/>
        </p:nvPicPr>
        <p:blipFill>
          <a:blip r:embed="rId2"/>
          <a:stretch/>
        </p:blipFill>
        <p:spPr>
          <a:xfrm>
            <a:off x="6892560" y="48780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7584120" y="584604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606240" y="18417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3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002060"/>
                </a:solidFill>
                <a:latin typeface="Arial"/>
              </a:rPr>
              <a:t>Background del progetto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Il 73% delle donne europee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vittime di violenza domestica afferma che i propri figli hanno assistito ai maltrattamenti (European National Agency). Questo trauma colpisce soprattutto le abilità sociali e cognitive del bambino compromettendone lo sviluppo (Forum sui diritti del bambino).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La Regione Abruzzo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mostra le più alte percentuali nazionali (40%, ISTAT 2018) di donne che hanno subito violenza domestica con bambini spesso testimoni di tali violenze. Nel 2019 l’Abruzzo insieme a Emilia Romagna, Liguria, Sicilia e Sardegna, è tra le regioni italiane con il più alto tasso di donne vittime di violenza domestica, da 0,45 a 0,36 per 100.000 donne.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Immagine 3" descr=""/>
          <p:cNvPicPr/>
          <p:nvPr/>
        </p:nvPicPr>
        <p:blipFill>
          <a:blip r:embed="rId1"/>
          <a:stretch/>
        </p:blipFill>
        <p:spPr>
          <a:xfrm>
            <a:off x="1013760" y="34380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34" name="Immagine 4" descr=""/>
          <p:cNvPicPr/>
          <p:nvPr/>
        </p:nvPicPr>
        <p:blipFill>
          <a:blip r:embed="rId2"/>
          <a:stretch/>
        </p:blipFill>
        <p:spPr>
          <a:xfrm>
            <a:off x="6678000" y="46476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7621200" y="623268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06240" y="1575720"/>
            <a:ext cx="10515240" cy="4617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002060"/>
                </a:solidFill>
                <a:latin typeface="Arial"/>
              </a:rPr>
              <a:t>La Violenza </a:t>
            </a:r>
            <a:r>
              <a:rPr b="1" lang="it-IT" sz="4000" spc="-1" strike="noStrike">
                <a:solidFill>
                  <a:srgbClr val="002060"/>
                </a:solidFill>
                <a:latin typeface="Arial"/>
              </a:rPr>
              <a:t>Assistita a livello europeo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-"/>
              <a:tabLst>
                <a:tab algn="l" pos="0"/>
              </a:tabLst>
            </a:pPr>
            <a:r>
              <a:rPr b="0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Forte sottovalutazione della Violenza Assistita tra i professionisti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. Spesso, infatti, i professionisti non sono in grado di riconoscere tali casi, causando così una seconda vittimizzazione dei bambini.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-"/>
              <a:tabLst>
                <a:tab algn="l" pos="0"/>
              </a:tabLst>
            </a:pPr>
            <a:r>
              <a:rPr b="0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Mancanza di un quadro comune teorico e pratico tra i professionisti coinvolti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(ad es. sintomi, effetti del trauma). Le pratiche di cura e assistenza nascono dall'esperienza personale e non da un approccio standardizzato applicato da tutte le parti interessate. Ciò porta a disfunzioni nell'erogazione dei servizi.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Immagine 3" descr=""/>
          <p:cNvPicPr/>
          <p:nvPr/>
        </p:nvPicPr>
        <p:blipFill>
          <a:blip r:embed="rId1"/>
          <a:stretch/>
        </p:blipFill>
        <p:spPr>
          <a:xfrm>
            <a:off x="1100520" y="31968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38" name="Immagine 4" descr=""/>
          <p:cNvPicPr/>
          <p:nvPr/>
        </p:nvPicPr>
        <p:blipFill>
          <a:blip r:embed="rId2"/>
          <a:stretch/>
        </p:blipFill>
        <p:spPr>
          <a:xfrm>
            <a:off x="6591240" y="44100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7827840" y="634860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406691415"/>
              </p:ext>
            </p:extLst>
          </p:nvPr>
        </p:nvGraphicFramePr>
        <p:xfrm>
          <a:off x="2707920" y="1586520"/>
          <a:ext cx="6775920" cy="453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40" name="Immagine 2" descr=""/>
          <p:cNvPicPr/>
          <p:nvPr/>
        </p:nvPicPr>
        <p:blipFill>
          <a:blip r:embed="rId6"/>
          <a:stretch/>
        </p:blipFill>
        <p:spPr>
          <a:xfrm>
            <a:off x="1113480" y="30024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41" name="Immagine 3" descr=""/>
          <p:cNvPicPr/>
          <p:nvPr/>
        </p:nvPicPr>
        <p:blipFill>
          <a:blip r:embed="rId7"/>
          <a:stretch/>
        </p:blipFill>
        <p:spPr>
          <a:xfrm>
            <a:off x="6578640" y="54216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7635600" y="6126120"/>
            <a:ext cx="4227480" cy="364680"/>
          </a:xfrm>
          <a:prstGeom prst="rect">
            <a:avLst/>
          </a:prstGeom>
          <a:noFill/>
          <a:ln w="0"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3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466200" y="1733040"/>
            <a:ext cx="2986920" cy="34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2000" spc="-1" strike="noStrike">
                <a:solidFill>
                  <a:srgbClr val="262626"/>
                </a:solidFill>
                <a:latin typeface="Arial"/>
              </a:rPr>
              <a:t>Il progetto si sviluppa all’interno di precise aree territoriali europee, spesso definite come rurali e/o periferiche, le quali presentano alte percentuali di casi di violenza domestica, condizioni e problemi demografici comuni e scarsità di servizi. 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75440" y="2198880"/>
            <a:ext cx="10515240" cy="2348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002060"/>
                </a:solidFill>
                <a:latin typeface="Arial"/>
              </a:rPr>
              <a:t>Obiettivo generale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262626"/>
                </a:solidFill>
                <a:latin typeface="Arial"/>
              </a:rPr>
              <a:t>L’obiettivo generale del progetto CF è quello di </a:t>
            </a:r>
            <a:r>
              <a:rPr b="1" lang="en-US" sz="2800" spc="-1" strike="noStrike" u="sng">
                <a:solidFill>
                  <a:srgbClr val="262626"/>
                </a:solidFill>
                <a:uFillTx/>
                <a:latin typeface="Arial"/>
              </a:rPr>
              <a:t>migliorare la qualità dei servizi di assistenza a favore dei minori vittime di Violenza Assistita.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Immagine 3" descr=""/>
          <p:cNvPicPr/>
          <p:nvPr/>
        </p:nvPicPr>
        <p:blipFill>
          <a:blip r:embed="rId1"/>
          <a:stretch/>
        </p:blipFill>
        <p:spPr>
          <a:xfrm>
            <a:off x="1204200" y="25092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46" name="Immagine 4" descr=""/>
          <p:cNvPicPr/>
          <p:nvPr/>
        </p:nvPicPr>
        <p:blipFill>
          <a:blip r:embed="rId2"/>
          <a:stretch/>
        </p:blipFill>
        <p:spPr>
          <a:xfrm>
            <a:off x="6591240" y="44100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7534440" y="634860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761040" y="1550880"/>
            <a:ext cx="10515240" cy="4663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002060"/>
                </a:solidFill>
                <a:latin typeface="Arial"/>
              </a:rPr>
              <a:t>Obiettivi specifici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Creare un quadro comune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sulle caratteristiche della violenza assistita (es. sintomatologia, effetti del trauma, approcci metodologici, etc.)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Migliorare le conoscenze, le competenze e le abilità dei professionisti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nelle fasi cruciali della rilevazione e del trattamento dei casi di Violenza Assistita nelle aree territoriali selezionate.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800" spc="-1" strike="noStrike">
                <a:solidFill>
                  <a:srgbClr val="262626"/>
                </a:solidFill>
                <a:latin typeface="Arial"/>
              </a:rPr>
              <a:t>Promuovere la cooperazione, la multidisciplinarietà e l’approccio olistico nel campo della Violenza Assistita.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Immagine 3" descr=""/>
          <p:cNvPicPr/>
          <p:nvPr/>
        </p:nvPicPr>
        <p:blipFill>
          <a:blip r:embed="rId1"/>
          <a:stretch/>
        </p:blipFill>
        <p:spPr>
          <a:xfrm>
            <a:off x="1100520" y="31968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50" name="Immagine 4" descr=""/>
          <p:cNvPicPr/>
          <p:nvPr/>
        </p:nvPicPr>
        <p:blipFill>
          <a:blip r:embed="rId2"/>
          <a:stretch/>
        </p:blipFill>
        <p:spPr>
          <a:xfrm>
            <a:off x="6591240" y="44100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7687080" y="621504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761040" y="18637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4000" spc="-1" strike="noStrike">
                <a:solidFill>
                  <a:srgbClr val="002060"/>
                </a:solidFill>
                <a:latin typeface="Arial"/>
              </a:rPr>
              <a:t>Metodologia applicata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La metodologia del progetto CF è costruita attorno ai concetti generali di </a:t>
            </a:r>
            <a:r>
              <a:rPr b="1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approccio integrato </a:t>
            </a: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e </a:t>
            </a:r>
            <a:r>
              <a:rPr b="1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multidisciplinarietà</a:t>
            </a: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in linea con i principi e gli approcci pratici suggeriti dagli </a:t>
            </a:r>
            <a:r>
              <a:rPr b="0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orientamenti politici del Consiglio d'Europa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sulle strategie nazionali integrate per la protezione dei minori dalla violenza, </a:t>
            </a:r>
            <a:r>
              <a:rPr b="0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la Convenzione di Istanbul,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 </a:t>
            </a:r>
            <a:r>
              <a:rPr b="0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la Carta dei diritti fondamentali dell'UE 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e </a:t>
            </a:r>
            <a:r>
              <a:rPr b="0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l'UNCRC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 (principi fondamentali e </a:t>
            </a:r>
            <a:r>
              <a:rPr b="1" lang="it-IT" sz="2800" spc="-1" strike="noStrike">
                <a:solidFill>
                  <a:srgbClr val="262626"/>
                </a:solidFill>
                <a:latin typeface="Arial"/>
              </a:rPr>
              <a:t>articoli 12, 19, 39, 41, 42</a:t>
            </a: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Immagine 3" descr=""/>
          <p:cNvPicPr/>
          <p:nvPr/>
        </p:nvPicPr>
        <p:blipFill>
          <a:blip r:embed="rId1"/>
          <a:stretch/>
        </p:blipFill>
        <p:spPr>
          <a:xfrm>
            <a:off x="1100520" y="31968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54" name="Immagine 4" descr=""/>
          <p:cNvPicPr/>
          <p:nvPr/>
        </p:nvPicPr>
        <p:blipFill>
          <a:blip r:embed="rId2"/>
          <a:stretch/>
        </p:blipFill>
        <p:spPr>
          <a:xfrm>
            <a:off x="6591240" y="44100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7687080" y="621504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761040" y="1375560"/>
            <a:ext cx="11174040" cy="4663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2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5100" spc="-1" strike="noStrike">
                <a:solidFill>
                  <a:srgbClr val="002060"/>
                </a:solidFill>
                <a:latin typeface="Arial"/>
              </a:rPr>
              <a:t>Principali risultati attesi</a:t>
            </a:r>
            <a:endParaRPr b="0" lang="en-US" sz="5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Professionisti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-"/>
              <a:tabLst>
                <a:tab algn="l" pos="0"/>
              </a:tabLst>
            </a:pP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Seguire procedure standardizzate e uniformi per l'individuazione e il trattamento dei casi di VA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-"/>
              <a:tabLst>
                <a:tab algn="l" pos="0"/>
              </a:tabLst>
            </a:pP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Aumento delle conoscenze e delle competenze sui metodi e sugli strumenti più adatti alle specifiche esigenze e criticità nel trattamento dei casi di VA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Bambini e madri vittime di violenza domestica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-"/>
              <a:tabLst>
                <a:tab algn="l" pos="0"/>
              </a:tabLst>
            </a:pP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Aumento e rafforzamento delle capacità di resilienza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-"/>
              <a:tabLst>
                <a:tab algn="l" pos="0"/>
              </a:tabLst>
            </a:pP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Modalità di rilevazione e trattamento più efficaci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it-IT" sz="2800" spc="-1" strike="noStrike" u="sng">
                <a:solidFill>
                  <a:srgbClr val="262626"/>
                </a:solidFill>
                <a:uFillTx/>
                <a:latin typeface="Arial"/>
              </a:rPr>
              <a:t>Servizi sociali e Istituzioni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-"/>
              <a:tabLst>
                <a:tab algn="l" pos="0"/>
              </a:tabLst>
            </a:pP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Maggiore cooperazione e comprensione della VA tra istituzioni, agenti di polizia, avvocati, giudici, assistenti sociali e operatori sanitari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-"/>
              <a:tabLst>
                <a:tab algn="l" pos="0"/>
              </a:tabLst>
            </a:pPr>
            <a:r>
              <a:rPr b="0" lang="it-IT" sz="2800" spc="-1" strike="noStrike">
                <a:solidFill>
                  <a:srgbClr val="262626"/>
                </a:solidFill>
                <a:latin typeface="Arial"/>
              </a:rPr>
              <a:t>Erogazione di servizi per i minori vittime di VA più in linea con i principi contenuti nelle normative UE (es. Cap. IV-V Convenzione di Istanbul, Direttiva 2012/29/UE, UNRCR).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Immagine 3" descr=""/>
          <p:cNvPicPr/>
          <p:nvPr/>
        </p:nvPicPr>
        <p:blipFill>
          <a:blip r:embed="rId1"/>
          <a:stretch/>
        </p:blipFill>
        <p:spPr>
          <a:xfrm>
            <a:off x="1100520" y="198720"/>
            <a:ext cx="2339640" cy="1001160"/>
          </a:xfrm>
          <a:prstGeom prst="rect">
            <a:avLst/>
          </a:prstGeom>
          <a:ln w="0">
            <a:noFill/>
          </a:ln>
        </p:spPr>
      </p:pic>
      <p:pic>
        <p:nvPicPr>
          <p:cNvPr id="158" name="Immagine 4" descr=""/>
          <p:cNvPicPr/>
          <p:nvPr/>
        </p:nvPicPr>
        <p:blipFill>
          <a:blip r:embed="rId2"/>
          <a:stretch/>
        </p:blipFill>
        <p:spPr>
          <a:xfrm>
            <a:off x="6591240" y="441000"/>
            <a:ext cx="4499640" cy="759240"/>
          </a:xfrm>
          <a:prstGeom prst="rect">
            <a:avLst/>
          </a:prstGeom>
          <a:ln w="0"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7687080" y="6215040"/>
            <a:ext cx="42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2060"/>
                </a:solidFill>
                <a:latin typeface="Calibri"/>
              </a:rPr>
              <a:t>REC Right Equality Citizenship – GA 856617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Application>LibreOffice/7.0.6.2$Windows_X86_64 LibreOffice_project/144abb84a525d8e30c9dbbefa69cbbf2d8d4ae3b</Application>
  <AppVersion>15.0000</AppVersion>
  <Words>1035</Words>
  <Paragraphs>100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2019-12-17T09:06:24Z</dcterms:created>
  <dc:creator>User</dc:creator>
  <dc:description/>
  <dc:language>it-IT</dc:language>
  <cp:lastModifiedBy>User</cp:lastModifiedBy>
  <dcterms:modified xsi:type="dcterms:W3CDTF">2022-01-21T08:38:50Z</dcterms:modified>
  <cp:revision>75</cp:revision>
  <dc:subject/>
  <dc:title>CHILDREN FIRST Children First Improving Local Services for a more effective and Child – Centred Approach to Witnessed Violence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13</vt:i4>
  </property>
</Properties>
</file>